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38" r:id="rId2"/>
    <p:sldId id="256" r:id="rId3"/>
    <p:sldId id="340" r:id="rId4"/>
    <p:sldId id="339" r:id="rId5"/>
    <p:sldId id="341" r:id="rId6"/>
    <p:sldId id="272" r:id="rId7"/>
    <p:sldId id="343" r:id="rId8"/>
    <p:sldId id="344" r:id="rId9"/>
    <p:sldId id="345" r:id="rId10"/>
    <p:sldId id="348" r:id="rId11"/>
    <p:sldId id="349" r:id="rId12"/>
    <p:sldId id="350" r:id="rId13"/>
    <p:sldId id="347" r:id="rId14"/>
    <p:sldId id="351" r:id="rId15"/>
    <p:sldId id="277" r:id="rId16"/>
    <p:sldId id="304" r:id="rId17"/>
    <p:sldId id="308" r:id="rId18"/>
    <p:sldId id="280" r:id="rId19"/>
    <p:sldId id="318" r:id="rId20"/>
    <p:sldId id="346" r:id="rId21"/>
    <p:sldId id="35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g Ye" initials="CY" lastIdx="4" clrIdx="0"/>
  <p:cmAuthor id="2" name=" " initials="" lastIdx="2" clrIdx="1">
    <p:extLst>
      <p:ext uri="{19B8F6BF-5375-455C-9EA6-DF929625EA0E}">
        <p15:presenceInfo xmlns:p15="http://schemas.microsoft.com/office/powerpoint/2012/main" userId="0582ce09980ea0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19" autoAdjust="0"/>
  </p:normalViewPr>
  <p:slideViewPr>
    <p:cSldViewPr snapToGrid="0">
      <p:cViewPr varScale="1">
        <p:scale>
          <a:sx n="72" d="100"/>
          <a:sy n="72" d="100"/>
        </p:scale>
        <p:origin x="12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04ACA3-AFDA-4B34-A23B-B04D33A349C2}" type="datetimeFigureOut">
              <a:rPr lang="en-US" smtClean="0"/>
              <a:t>3/4/2019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CC926-1F24-4557-A8AC-2A472391A38E}" type="slidenum">
              <a:rPr lang="en-US" smtClean="0"/>
              <a:t>‹#›</a:t>
            </a:fld>
            <a:endParaRPr lang="en-US"/>
          </a:p>
        </p:txBody>
      </p:sp>
    </p:spTree>
    <p:extLst>
      <p:ext uri="{BB962C8B-B14F-4D97-AF65-F5344CB8AC3E}">
        <p14:creationId xmlns:p14="http://schemas.microsoft.com/office/powerpoint/2010/main" val="61156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anose="020B0604020202020204" pitchFamily="34" charset="0"/>
              </a:defRPr>
            </a:lvl1pPr>
            <a:lvl2pPr marL="742950" indent="-285750" algn="l" eaLnBrk="0" hangingPunct="0">
              <a:defRPr>
                <a:solidFill>
                  <a:schemeClr val="tx1"/>
                </a:solidFill>
                <a:latin typeface="Arial" panose="020B0604020202020204" pitchFamily="34" charset="0"/>
              </a:defRPr>
            </a:lvl2pPr>
            <a:lvl3pPr marL="1143000" indent="-228600" algn="l" eaLnBrk="0" hangingPunct="0">
              <a:defRPr>
                <a:solidFill>
                  <a:schemeClr val="tx1"/>
                </a:solidFill>
                <a:latin typeface="Arial" panose="020B0604020202020204" pitchFamily="34" charset="0"/>
              </a:defRPr>
            </a:lvl3pPr>
            <a:lvl4pPr marL="1600200" indent="-228600" algn="l" eaLnBrk="0" hangingPunct="0">
              <a:defRPr>
                <a:solidFill>
                  <a:schemeClr val="tx1"/>
                </a:solidFill>
                <a:latin typeface="Arial" panose="020B0604020202020204" pitchFamily="34" charset="0"/>
              </a:defRPr>
            </a:lvl4pPr>
            <a:lvl5pPr marL="2057400" indent="-228600" algn="l"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0BB5-E2BC-4EBA-B488-2A99F1BD95CE}" type="slidenum">
              <a:rPr lang="en-GB" sz="1200" b="0"/>
              <a:pPr algn="r" eaLnBrk="1" hangingPunct="1"/>
              <a:t>1</a:t>
            </a:fld>
            <a:endParaRPr lang="en-GB" sz="1200" b="0"/>
          </a:p>
        </p:txBody>
      </p:sp>
      <p:sp>
        <p:nvSpPr>
          <p:cNvPr id="123907" name="Rectangle 40961"/>
          <p:cNvSpPr>
            <a:spLocks noGrp="1" noRot="1" noChangeAspect="1" noChangeArrowheads="1" noTextEdit="1"/>
          </p:cNvSpPr>
          <p:nvPr>
            <p:ph type="sldImg"/>
          </p:nvPr>
        </p:nvSpPr>
        <p:spPr>
          <a:ln w="9525" cap="flat" algn="ctr">
            <a:headEnd type="none" w="med" len="med"/>
            <a:tailEnd type="none" w="med" len="med"/>
          </a:ln>
        </p:spPr>
      </p:sp>
      <p:sp>
        <p:nvSpPr>
          <p:cNvPr id="123908" name="Rectangle 40962"/>
          <p:cNvSpPr>
            <a:spLocks noGrp="1" noChangeArrowheads="1"/>
          </p:cNvSpPr>
          <p:nvPr>
            <p:ph type="body" idx="1"/>
          </p:nvPr>
        </p:nvSpPr>
        <p:spPr>
          <a:noFill/>
          <a:ln/>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6145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10</a:t>
            </a:fld>
            <a:endParaRPr lang="en-US"/>
          </a:p>
        </p:txBody>
      </p:sp>
    </p:spTree>
    <p:extLst>
      <p:ext uri="{BB962C8B-B14F-4D97-AF65-F5344CB8AC3E}">
        <p14:creationId xmlns:p14="http://schemas.microsoft.com/office/powerpoint/2010/main" val="83668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tackle this problem, in G2o, a nonlinear operator is defined to generalize the update for parameters over non-Euclidean space. For example, if x represents only translation, the operation is equal to plus. If x represents both translation and rotation, this operation equal to standard motion composition operator. So you need to define this operation in your own application. </a:t>
            </a:r>
          </a:p>
          <a:p>
            <a:endParaRPr lang="en-US" dirty="0"/>
          </a:p>
          <a:p>
            <a:r>
              <a:rPr lang="en-US" dirty="0"/>
              <a:t>But the math behind is to compute the </a:t>
            </a:r>
            <a:r>
              <a:rPr lang="en-US" dirty="0" err="1"/>
              <a:t>jacobian</a:t>
            </a:r>
            <a:r>
              <a:rPr lang="en-US" dirty="0"/>
              <a:t> of the cost function with respect to the increment dx in the tangent space of the variable.</a:t>
            </a:r>
          </a:p>
          <a:p>
            <a:endParaRPr lang="en-US" dirty="0"/>
          </a:p>
          <a:p>
            <a:r>
              <a:rPr lang="en-US" dirty="0"/>
              <a:t> </a:t>
            </a:r>
          </a:p>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11</a:t>
            </a:fld>
            <a:endParaRPr lang="en-US"/>
          </a:p>
        </p:txBody>
      </p:sp>
    </p:spTree>
    <p:extLst>
      <p:ext uri="{BB962C8B-B14F-4D97-AF65-F5344CB8AC3E}">
        <p14:creationId xmlns:p14="http://schemas.microsoft.com/office/powerpoint/2010/main" val="195301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r>
              <a:rPr lang="en-US" dirty="0"/>
              <a:t>Given the nonlinear operator, the error term e() can be rewritten as this . Notice that here the </a:t>
            </a:r>
            <a:r>
              <a:rPr lang="en-US" dirty="0" err="1"/>
              <a:t>jacobian</a:t>
            </a:r>
            <a:r>
              <a:rPr lang="en-US" dirty="0"/>
              <a:t> </a:t>
            </a:r>
            <a:r>
              <a:rPr lang="en-US" dirty="0" err="1"/>
              <a:t>Jij</a:t>
            </a:r>
            <a:r>
              <a:rPr lang="en-US" dirty="0"/>
              <a:t> is different. Since it is computed in the tangent space of x, not in the space of x. So when dx is solved, it has to be mapped to the original space of x using this nonlinear operator again. </a:t>
            </a:r>
          </a:p>
          <a:p>
            <a:endParaRPr lang="en-US" dirty="0"/>
          </a:p>
          <a:p>
            <a:r>
              <a:rPr lang="en-US" dirty="0"/>
              <a:t>Optimization problem becomes </a:t>
            </a:r>
          </a:p>
        </p:txBody>
      </p:sp>
      <p:sp>
        <p:nvSpPr>
          <p:cNvPr id="4" name="灯片编号占位符 3"/>
          <p:cNvSpPr>
            <a:spLocks noGrp="1"/>
          </p:cNvSpPr>
          <p:nvPr>
            <p:ph type="sldNum" sz="quarter" idx="5"/>
          </p:nvPr>
        </p:nvSpPr>
        <p:spPr/>
        <p:txBody>
          <a:bodyPr/>
          <a:lstStyle/>
          <a:p>
            <a:fld id="{B80CC926-1F24-4557-A8AC-2A472391A38E}" type="slidenum">
              <a:rPr lang="en-US" smtClean="0"/>
              <a:t>12</a:t>
            </a:fld>
            <a:endParaRPr lang="en-US"/>
          </a:p>
        </p:txBody>
      </p:sp>
    </p:spTree>
    <p:extLst>
      <p:ext uri="{BB962C8B-B14F-4D97-AF65-F5344CB8AC3E}">
        <p14:creationId xmlns:p14="http://schemas.microsoft.com/office/powerpoint/2010/main" val="255133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a:t>
            </a:r>
            <a:r>
              <a:rPr lang="en-US" altLang="zh-CN" dirty="0"/>
              <a:t>ow let’s dive into the structure of the information matrix H and residual vector b. </a:t>
            </a:r>
          </a:p>
          <a:p>
            <a:endParaRPr lang="en-US" altLang="zh-CN" dirty="0"/>
          </a:p>
          <a:p>
            <a:r>
              <a:rPr lang="en-US" sz="1200" b="0" i="0" kern="1200" dirty="0">
                <a:solidFill>
                  <a:schemeClr val="tx1"/>
                </a:solidFill>
                <a:effectLst/>
                <a:latin typeface="+mn-lt"/>
                <a:ea typeface="+mn-ea"/>
                <a:cs typeface="+mn-cs"/>
              </a:rPr>
              <a:t>the matrix H and the vector b are obtained by summing up a set of matrices and vectors</a:t>
            </a:r>
            <a:r>
              <a:rPr lang="en-US" dirty="0"/>
              <a:t> </a:t>
            </a:r>
            <a:br>
              <a:rPr lang="en-US" dirty="0"/>
            </a:br>
            <a:endParaRPr lang="en-US" altLang="zh-CN" dirty="0"/>
          </a:p>
          <a:p>
            <a:endParaRPr lang="en-US" altLang="zh-CN" dirty="0"/>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structure </a:t>
            </a:r>
            <a:r>
              <a:rPr lang="en-US" sz="1200" b="0" i="0" kern="1200" dirty="0">
                <a:solidFill>
                  <a:schemeClr val="tx1"/>
                </a:solidFill>
                <a:effectLst/>
                <a:latin typeface="+mn-lt"/>
                <a:ea typeface="+mn-ea"/>
                <a:cs typeface="+mn-cs"/>
              </a:rPr>
              <a:t>of this addend depends on the Jacobian of the error function. Since the error function of a constraint depends only on the values of two nodes, the Jacobian. </a:t>
            </a:r>
          </a:p>
          <a:p>
            <a:r>
              <a:rPr lang="en-US" sz="1200" b="0" i="0" kern="1200" dirty="0">
                <a:solidFill>
                  <a:schemeClr val="tx1"/>
                </a:solidFill>
                <a:effectLst/>
                <a:latin typeface="+mn-lt"/>
                <a:ea typeface="+mn-ea"/>
                <a:cs typeface="+mn-cs"/>
              </a:rPr>
              <a:t>Here </a:t>
            </a:r>
            <a:r>
              <a:rPr lang="en-US" sz="1200" b="0" i="0" kern="1200" dirty="0" err="1">
                <a:solidFill>
                  <a:schemeClr val="tx1"/>
                </a:solidFill>
                <a:effectLst/>
                <a:latin typeface="+mn-lt"/>
                <a:ea typeface="+mn-ea"/>
                <a:cs typeface="+mn-cs"/>
              </a:rPr>
              <a:t>Aij</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Bij</a:t>
            </a:r>
            <a:r>
              <a:rPr lang="en-US" sz="1200" b="0" i="0" kern="1200" dirty="0">
                <a:solidFill>
                  <a:schemeClr val="tx1"/>
                </a:solidFill>
                <a:effectLst/>
                <a:latin typeface="+mn-lt"/>
                <a:ea typeface="+mn-ea"/>
                <a:cs typeface="+mn-cs"/>
              </a:rPr>
              <a:t> are the derivatives of the error function with respect to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we can obtain the following structure for the block matrix </a:t>
            </a:r>
            <a:r>
              <a:rPr lang="en-US" sz="1200" b="0" i="0" kern="1200" dirty="0" err="1">
                <a:solidFill>
                  <a:schemeClr val="tx1"/>
                </a:solidFill>
                <a:effectLst/>
                <a:latin typeface="+mn-lt"/>
                <a:ea typeface="+mn-ea"/>
                <a:cs typeface="+mn-cs"/>
              </a:rPr>
              <a:t>Hij</a:t>
            </a:r>
            <a:r>
              <a:rPr lang="en-US" sz="1200" b="0" i="0" kern="1200" dirty="0">
                <a:solidFill>
                  <a:schemeClr val="tx1"/>
                </a:solidFill>
                <a:effectLst/>
                <a:latin typeface="+mn-lt"/>
                <a:ea typeface="+mn-ea"/>
                <a:cs typeface="+mn-cs"/>
              </a:rPr>
              <a:t>, does it seem to be familiar to you, it is nothing magic. Last class we learn how to solve this graph problem? Just compute the information matrix A and the residual vector b, here it’s the same concept.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simplicity of notation we omitted the zero blocks. Y</a:t>
            </a:r>
            <a:r>
              <a:rPr lang="en-US" altLang="zh-CN" sz="1200" b="0" i="0" kern="1200" dirty="0">
                <a:solidFill>
                  <a:schemeClr val="tx1"/>
                </a:solidFill>
                <a:effectLst/>
                <a:latin typeface="+mn-lt"/>
                <a:ea typeface="+mn-ea"/>
                <a:cs typeface="+mn-cs"/>
              </a:rPr>
              <a:t>ou </a:t>
            </a:r>
            <a:r>
              <a:rPr lang="en-US" sz="1200" b="0" i="0" kern="1200" dirty="0">
                <a:solidFill>
                  <a:schemeClr val="tx1"/>
                </a:solidFill>
                <a:effectLst/>
                <a:latin typeface="+mn-lt"/>
                <a:ea typeface="+mn-ea"/>
                <a:cs typeface="+mn-cs"/>
              </a:rPr>
              <a:t>might notice that the block structure of the matrix H is the adjacency matrix of the graph. Thus, it has a number of non-zero blocks proportional to number of edges in the graph. This typically results in sparse H matrices. G2o take advantage of this characteristic of H by utilizing state-of-the-art approaches to solve the linear system this equation. </a:t>
            </a:r>
            <a:br>
              <a:rPr lang="en-US" dirty="0"/>
            </a:br>
            <a:endParaRPr lang="en-US" sz="1200" b="0" i="0" kern="1200" dirty="0">
              <a:solidFill>
                <a:schemeClr val="tx1"/>
              </a:solidFill>
              <a:effectLst/>
              <a:latin typeface="+mn-lt"/>
              <a:ea typeface="+mn-ea"/>
              <a:cs typeface="+mn-cs"/>
            </a:endParaRPr>
          </a:p>
          <a:p>
            <a:br>
              <a:rPr lang="en-US" dirty="0"/>
            </a:br>
            <a:br>
              <a:rPr lang="en-US" dirty="0"/>
            </a:br>
            <a:endParaRPr lang="en-US" altLang="zh-CN" dirty="0"/>
          </a:p>
          <a:p>
            <a:endParaRPr lang="en-US" altLang="zh-CN" dirty="0"/>
          </a:p>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13</a:t>
            </a:fld>
            <a:endParaRPr lang="en-US"/>
          </a:p>
        </p:txBody>
      </p:sp>
    </p:spTree>
    <p:extLst>
      <p:ext uri="{BB962C8B-B14F-4D97-AF65-F5344CB8AC3E}">
        <p14:creationId xmlns:p14="http://schemas.microsoft.com/office/powerpoint/2010/main" val="4214222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This is a overview about the G2O framework. From the beginning, the error function of the edge constraints need to be defined. Also, the nonlinear add operator needs to be defined. Next, 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In G2O, in default, it provides numeric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so its optional to write your own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If you do that, it will reduce computation cost and increase speed. In g2o, it use Levenberg Marquardt algorithm. The linear solver and the linear structure are provided. You can choose one of them.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to address a new optimization problem, only the boxes in blue rectangle need to specified. If your parameters are in the Euclidean space, you even do not need to specify the nonlinear add operator.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jacobian</a:t>
            </a:r>
            <a:r>
              <a:rPr lang="en-US" sz="1200" b="0" i="0" kern="1200" dirty="0">
                <a:solidFill>
                  <a:schemeClr val="tx1"/>
                </a:solidFill>
                <a:effectLst/>
                <a:latin typeface="+mn-lt"/>
                <a:ea typeface="+mn-ea"/>
                <a:cs typeface="+mn-cs"/>
              </a:rPr>
              <a:t> is optional. For the others, you can choose by setting certain parameters, which I will show you later. So, you can notice that G2O is very easy to use. You need to understand your problem and defines the error functions of your variables in different constraints.  </a:t>
            </a:r>
          </a:p>
          <a:p>
            <a:endParaRPr lang="en-US" sz="1200" b="0" i="0" kern="1200" dirty="0">
              <a:solidFill>
                <a:schemeClr val="tx1"/>
              </a:solidFill>
              <a:effectLst/>
              <a:latin typeface="+mn-lt"/>
              <a:ea typeface="+mn-ea"/>
              <a:cs typeface="+mn-cs"/>
            </a:endParaRP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14</a:t>
            </a:fld>
            <a:endParaRPr lang="en-US"/>
          </a:p>
        </p:txBody>
      </p:sp>
    </p:spTree>
    <p:extLst>
      <p:ext uri="{BB962C8B-B14F-4D97-AF65-F5344CB8AC3E}">
        <p14:creationId xmlns:p14="http://schemas.microsoft.com/office/powerpoint/2010/main" val="438379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15</a:t>
            </a:fld>
            <a:endParaRPr lang="en-US"/>
          </a:p>
        </p:txBody>
      </p:sp>
    </p:spTree>
    <p:extLst>
      <p:ext uri="{BB962C8B-B14F-4D97-AF65-F5344CB8AC3E}">
        <p14:creationId xmlns:p14="http://schemas.microsoft.com/office/powerpoint/2010/main" val="1978628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pPr marL="0" lvl="0" indent="0">
              <a:buNone/>
            </a:pPr>
            <a:r>
              <a:rPr lang="en-US" sz="1200" dirty="0"/>
              <a:t>The parameters of a plane involve</a:t>
            </a:r>
            <a:r>
              <a:rPr lang="en-US" sz="1200" baseline="0" dirty="0"/>
              <a:t> a normal vector, and a distance between the original point to the plane. The error for the plane measurement is given by the difference between the plane’s normal vector and distance. The covariance of the plane measurement is estimated using the standard error propagation function.  </a:t>
            </a:r>
          </a:p>
          <a:p>
            <a:pPr marL="0" lvl="0" indent="0">
              <a:buNone/>
            </a:pPr>
            <a:endParaRPr lang="en-US" sz="1200" baseline="0" dirty="0"/>
          </a:p>
          <a:p>
            <a:pPr marL="0" lvl="0" indent="0">
              <a:buNone/>
            </a:pPr>
            <a:r>
              <a:rPr lang="en-US" sz="1200" baseline="0" dirty="0"/>
              <a:t>The right figure shows an example with 5 pose nodes and 1 Floor plane node. By adding the floor plane into the graph structure,  we can reduce roll, pitch and z errors through graph optimization. </a:t>
            </a:r>
          </a:p>
          <a:p>
            <a:pPr marL="0" lvl="0" indent="0">
              <a:buNone/>
            </a:pPr>
            <a:endParaRPr lang="en-US" sz="1200" baseline="0" dirty="0"/>
          </a:p>
          <a:p>
            <a:pPr marL="0" lvl="0" indent="0">
              <a:buNone/>
            </a:pPr>
            <a:endParaRPr lang="en-US" sz="1200" baseline="0" dirty="0"/>
          </a:p>
          <a:p>
            <a:pPr marL="0" lvl="0" indent="0">
              <a:buNone/>
            </a:pPr>
            <a:endParaRPr lang="en-US" sz="1200" baseline="0" dirty="0"/>
          </a:p>
          <a:p>
            <a:pPr marL="0" lvl="0" indent="0">
              <a:buNone/>
            </a:pPr>
            <a:r>
              <a:rPr lang="en-US" sz="1200" baseline="0" dirty="0"/>
              <a:t>Another alternative representation uses the azimuth and elevation angles to represent the surface normal direction. We choose the angular representation because it has the true </a:t>
            </a:r>
            <a:r>
              <a:rPr lang="en-US" sz="1200" baseline="0" dirty="0" err="1"/>
              <a:t>dof</a:t>
            </a:r>
            <a:r>
              <a:rPr lang="en-US" sz="1200" baseline="0" dirty="0"/>
              <a:t> with regards to a plane. </a:t>
            </a:r>
          </a:p>
          <a:p>
            <a:pPr marL="0" lvl="0" indent="0">
              <a:buNone/>
            </a:pPr>
            <a:endParaRPr lang="en-US" sz="1200" baseline="0" dirty="0"/>
          </a:p>
          <a:p>
            <a:pPr marL="0" lvl="0" indent="0">
              <a:buNone/>
            </a:pPr>
            <a:endParaRPr lang="en-US" sz="1200" baseline="0" dirty="0"/>
          </a:p>
          <a:p>
            <a:pPr marL="0" lvl="0" indent="0">
              <a:buNone/>
            </a:pPr>
            <a:endParaRPr lang="en-US" sz="1200" dirty="0"/>
          </a:p>
          <a:p>
            <a:endParaRPr lang="en-US" dirty="0"/>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90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399" cy="3600450"/>
          </a:xfrm>
          <a:prstGeom prst="rect">
            <a:avLst/>
          </a:prstGeom>
        </p:spPr>
        <p:txBody>
          <a:bodyPr lIns="91425" tIns="91425" rIns="91425" bIns="91425" anchor="ctr" anchorCtr="0">
            <a:noAutofit/>
          </a:bodyPr>
          <a:lstStyle/>
          <a:p>
            <a:pPr marL="0" lvl="0" indent="0">
              <a:buNone/>
            </a:pPr>
            <a:r>
              <a:rPr lang="en-US" sz="1200" dirty="0"/>
              <a:t>The parameters of a line</a:t>
            </a:r>
            <a:r>
              <a:rPr lang="en-US" sz="1200" baseline="0" dirty="0"/>
              <a:t> </a:t>
            </a:r>
            <a:r>
              <a:rPr lang="en-US" sz="1200" dirty="0"/>
              <a:t>involve</a:t>
            </a:r>
            <a:r>
              <a:rPr lang="en-US" sz="1200" baseline="0" dirty="0"/>
              <a:t> an angle alpha, between the line normal direction and the X axis, and a distance between the original point and the line. The error and covariance of the line measurement is then computed. The right figure shows an example with 5 pose nodes and 3 line nodes. </a:t>
            </a:r>
          </a:p>
          <a:p>
            <a:pPr marL="0" lvl="0" indent="0">
              <a:buNone/>
            </a:pPr>
            <a:r>
              <a:rPr lang="en-US" sz="1200" baseline="0" dirty="0"/>
              <a:t>By adding the wall lines of the floor plan into the graph structure,  we can yaw and x y errors. </a:t>
            </a:r>
          </a:p>
          <a:p>
            <a:pPr marL="0" lvl="0" indent="0">
              <a:buNone/>
            </a:pPr>
            <a:endParaRPr lang="en-US" sz="1200" baseline="0" dirty="0"/>
          </a:p>
          <a:p>
            <a:pPr marL="0" lvl="0" indent="0">
              <a:buNone/>
            </a:pPr>
            <a:endParaRPr lang="en-US" sz="1200" baseline="0" dirty="0"/>
          </a:p>
          <a:p>
            <a:pPr marL="0" lvl="0" indent="0">
              <a:buNone/>
            </a:pPr>
            <a:endParaRPr lang="en-US" sz="1200" dirty="0"/>
          </a:p>
          <a:p>
            <a:endParaRPr lang="en-US" dirty="0"/>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89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18</a:t>
            </a:fld>
            <a:endParaRPr lang="en-US"/>
          </a:p>
        </p:txBody>
      </p:sp>
    </p:spTree>
    <p:extLst>
      <p:ext uri="{BB962C8B-B14F-4D97-AF65-F5344CB8AC3E}">
        <p14:creationId xmlns:p14="http://schemas.microsoft.com/office/powerpoint/2010/main" val="1421024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19</a:t>
            </a:fld>
            <a:endParaRPr lang="en-US"/>
          </a:p>
        </p:txBody>
      </p:sp>
    </p:spTree>
    <p:extLst>
      <p:ext uri="{BB962C8B-B14F-4D97-AF65-F5344CB8AC3E}">
        <p14:creationId xmlns:p14="http://schemas.microsoft.com/office/powerpoint/2010/main" val="342099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 general framework for graph optimization</a:t>
            </a:r>
          </a:p>
        </p:txBody>
      </p:sp>
      <p:sp>
        <p:nvSpPr>
          <p:cNvPr id="4" name="灯片编号占位符 3"/>
          <p:cNvSpPr>
            <a:spLocks noGrp="1"/>
          </p:cNvSpPr>
          <p:nvPr>
            <p:ph type="sldNum" sz="quarter" idx="5"/>
          </p:nvPr>
        </p:nvSpPr>
        <p:spPr/>
        <p:txBody>
          <a:bodyPr/>
          <a:lstStyle/>
          <a:p>
            <a:fld id="{B80CC926-1F24-4557-A8AC-2A472391A38E}" type="slidenum">
              <a:rPr lang="en-US" smtClean="0"/>
              <a:t>2</a:t>
            </a:fld>
            <a:endParaRPr lang="en-US"/>
          </a:p>
        </p:txBody>
      </p:sp>
    </p:spTree>
    <p:extLst>
      <p:ext uri="{BB962C8B-B14F-4D97-AF65-F5344CB8AC3E}">
        <p14:creationId xmlns:p14="http://schemas.microsoft.com/office/powerpoint/2010/main" val="65483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3</a:t>
            </a:fld>
            <a:endParaRPr lang="en-US"/>
          </a:p>
        </p:txBody>
      </p:sp>
    </p:spTree>
    <p:extLst>
      <p:ext uri="{BB962C8B-B14F-4D97-AF65-F5344CB8AC3E}">
        <p14:creationId xmlns:p14="http://schemas.microsoft.com/office/powerpoint/2010/main" val="149628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G2O, all the variables are generally treated as nodes, representing the parameters to be estimated. They are denoted as x. An edge is represented by the residual error of its constraint, which is denoted by e. Each constraint is modeled like this figure. The </a:t>
            </a:r>
            <a:r>
              <a:rPr lang="en-US" dirty="0" err="1"/>
              <a:t>zij</a:t>
            </a:r>
            <a:r>
              <a:rPr lang="en-US" dirty="0"/>
              <a:t> and Omega represent the mean and information matrix of a constraint relating to the parameters xi and </a:t>
            </a:r>
            <a:r>
              <a:rPr lang="en-US" dirty="0" err="1"/>
              <a:t>xj</a:t>
            </a:r>
            <a:r>
              <a:rPr lang="en-US" dirty="0"/>
              <a:t>. Z hat </a:t>
            </a:r>
            <a:r>
              <a:rPr lang="en-US" dirty="0" err="1"/>
              <a:t>ij</a:t>
            </a:r>
            <a:r>
              <a:rPr lang="en-US" dirty="0"/>
              <a:t>, represents the estimator for the mean value of this measurement constraint. This constraint could be a odometry measurement, or a landmark measurement. </a:t>
            </a:r>
          </a:p>
          <a:p>
            <a:r>
              <a:rPr lang="en-US" dirty="0"/>
              <a:t>The difference between the estimator z hat </a:t>
            </a:r>
            <a:r>
              <a:rPr lang="en-US" dirty="0" err="1"/>
              <a:t>ij</a:t>
            </a:r>
            <a:r>
              <a:rPr lang="en-US" dirty="0"/>
              <a:t> and the true mean value is called the residual error. </a:t>
            </a:r>
          </a:p>
        </p:txBody>
      </p:sp>
      <p:sp>
        <p:nvSpPr>
          <p:cNvPr id="4" name="灯片编号占位符 3"/>
          <p:cNvSpPr>
            <a:spLocks noGrp="1"/>
          </p:cNvSpPr>
          <p:nvPr>
            <p:ph type="sldNum" sz="quarter" idx="5"/>
          </p:nvPr>
        </p:nvSpPr>
        <p:spPr/>
        <p:txBody>
          <a:bodyPr/>
          <a:lstStyle/>
          <a:p>
            <a:fld id="{B80CC926-1F24-4557-A8AC-2A472391A38E}" type="slidenum">
              <a:rPr lang="en-US" smtClean="0"/>
              <a:t>4</a:t>
            </a:fld>
            <a:endParaRPr lang="en-US"/>
          </a:p>
        </p:txBody>
      </p:sp>
    </p:spTree>
    <p:extLst>
      <p:ext uri="{BB962C8B-B14F-4D97-AF65-F5344CB8AC3E}">
        <p14:creationId xmlns:p14="http://schemas.microsoft.com/office/powerpoint/2010/main" val="53620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Here, x = (x&gt; 1 , . . . , x&gt; n )&gt; is a vector of parameters, where each xi represents a generic parameter block,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and Ω</a:t>
            </a:r>
            <a:r>
              <a:rPr lang="en-US" sz="1200" b="0" i="0" kern="1200" dirty="0" err="1">
                <a:solidFill>
                  <a:schemeClr val="tx1"/>
                </a:solidFill>
                <a:effectLst/>
                <a:latin typeface="+mn-lt"/>
                <a:ea typeface="+mn-ea"/>
                <a:cs typeface="+mn-cs"/>
              </a:rPr>
              <a:t>ij</a:t>
            </a:r>
            <a:r>
              <a:rPr lang="en-US" sz="1200" b="0" i="0" kern="1200" dirty="0">
                <a:solidFill>
                  <a:schemeClr val="tx1"/>
                </a:solidFill>
                <a:effectLst/>
                <a:latin typeface="+mn-lt"/>
                <a:ea typeface="+mn-ea"/>
                <a:cs typeface="+mn-cs"/>
              </a:rPr>
              <a:t> represent respectively the mean and the information matrix of a constraint relating the parameters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and xi, and e(xi,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is a vector error function that measures how well the parameter blocks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satisfy the constraint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It is 0 when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perfectly match the constraint</a:t>
            </a:r>
            <a:r>
              <a:rPr lang="en-US" dirty="0"/>
              <a:t> </a:t>
            </a:r>
            <a:br>
              <a:rPr lang="en-US" dirty="0"/>
            </a:br>
            <a:endParaRPr lang="en-US" sz="1200" b="0" i="0" kern="1200" dirty="0">
              <a:solidFill>
                <a:schemeClr val="tx1"/>
              </a:solidFill>
              <a:effectLst/>
              <a:latin typeface="+mn-lt"/>
              <a:ea typeface="+mn-ea"/>
              <a:cs typeface="+mn-cs"/>
            </a:endParaRPr>
          </a:p>
          <a:p>
            <a:r>
              <a:rPr lang="en-US" dirty="0"/>
              <a:t>Remember that in the previous class, the graph optimization process will iteratively try to find out the optimal solution that minimize the cost function, like this figures shows. Next we show how to use Gauss-Newton to solve this nonlinear least square problem. </a:t>
            </a: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5</a:t>
            </a:fld>
            <a:endParaRPr lang="en-US"/>
          </a:p>
        </p:txBody>
      </p:sp>
    </p:spTree>
    <p:extLst>
      <p:ext uri="{BB962C8B-B14F-4D97-AF65-F5344CB8AC3E}">
        <p14:creationId xmlns:p14="http://schemas.microsoft.com/office/powerpoint/2010/main" val="2765750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idea is to approximate the error function by its first order Taylor expansion around the current initial guess x. Given small </a:t>
            </a:r>
            <a:r>
              <a:rPr lang="en-US" dirty="0"/>
              <a:t>disturbance for the parameter xi and </a:t>
            </a:r>
            <a:r>
              <a:rPr lang="en-US" dirty="0" err="1"/>
              <a:t>xj</a:t>
            </a:r>
            <a:r>
              <a:rPr lang="en-US" dirty="0"/>
              <a:t>, the cost function can be estimated by this linear model, where </a:t>
            </a:r>
            <a:r>
              <a:rPr lang="en-US" dirty="0" err="1"/>
              <a:t>Jij</a:t>
            </a:r>
            <a:r>
              <a:rPr lang="en-US" dirty="0"/>
              <a:t> is the </a:t>
            </a:r>
            <a:r>
              <a:rPr lang="en-US" dirty="0" err="1"/>
              <a:t>jacobian</a:t>
            </a:r>
            <a:r>
              <a:rPr lang="en-US" dirty="0"/>
              <a:t> matrix estimated at x. </a:t>
            </a:r>
          </a:p>
          <a:p>
            <a:endParaRPr lang="en-US" dirty="0"/>
          </a:p>
          <a:p>
            <a:r>
              <a:rPr lang="en-US" dirty="0"/>
              <a:t>Then the error terms </a:t>
            </a:r>
            <a:r>
              <a:rPr lang="en-US" dirty="0" err="1"/>
              <a:t>Fij</a:t>
            </a:r>
            <a:r>
              <a:rPr lang="en-US" dirty="0"/>
              <a:t> can be written as </a:t>
            </a:r>
          </a:p>
          <a:p>
            <a:r>
              <a:rPr lang="en-US" dirty="0"/>
              <a:t>Approximate equal is used here because of linearization </a:t>
            </a: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6</a:t>
            </a:fld>
            <a:endParaRPr lang="en-US"/>
          </a:p>
        </p:txBody>
      </p:sp>
    </p:spTree>
    <p:extLst>
      <p:ext uri="{BB962C8B-B14F-4D97-AF65-F5344CB8AC3E}">
        <p14:creationId xmlns:p14="http://schemas.microsoft.com/office/powerpoint/2010/main" val="238298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With the local approximation, we can rewrite the cost function F(x) as </a:t>
            </a:r>
          </a:p>
        </p:txBody>
      </p:sp>
      <p:sp>
        <p:nvSpPr>
          <p:cNvPr id="4" name="灯片编号占位符 3"/>
          <p:cNvSpPr>
            <a:spLocks noGrp="1"/>
          </p:cNvSpPr>
          <p:nvPr>
            <p:ph type="sldNum" sz="quarter" idx="5"/>
          </p:nvPr>
        </p:nvSpPr>
        <p:spPr/>
        <p:txBody>
          <a:bodyPr/>
          <a:lstStyle/>
          <a:p>
            <a:fld id="{B80CC926-1F24-4557-A8AC-2A472391A38E}" type="slidenum">
              <a:rPr lang="en-US" smtClean="0"/>
              <a:t>7</a:t>
            </a:fld>
            <a:endParaRPr lang="en-US"/>
          </a:p>
        </p:txBody>
      </p:sp>
    </p:spTree>
    <p:extLst>
      <p:ext uri="{BB962C8B-B14F-4D97-AF65-F5344CB8AC3E}">
        <p14:creationId xmlns:p14="http://schemas.microsoft.com/office/powerpoint/2010/main" val="677955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Here, x = (x&gt; 1 , . . . , x&gt; n )&gt; is a vector of parameters, where each xi represents a generic parameter block,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and Ω</a:t>
            </a:r>
            <a:r>
              <a:rPr lang="en-US" sz="1200" b="0" i="0" kern="1200" dirty="0" err="1">
                <a:solidFill>
                  <a:schemeClr val="tx1"/>
                </a:solidFill>
                <a:effectLst/>
                <a:latin typeface="+mn-lt"/>
                <a:ea typeface="+mn-ea"/>
                <a:cs typeface="+mn-cs"/>
              </a:rPr>
              <a:t>ij</a:t>
            </a:r>
            <a:r>
              <a:rPr lang="en-US" sz="1200" b="0" i="0" kern="1200" dirty="0">
                <a:solidFill>
                  <a:schemeClr val="tx1"/>
                </a:solidFill>
                <a:effectLst/>
                <a:latin typeface="+mn-lt"/>
                <a:ea typeface="+mn-ea"/>
                <a:cs typeface="+mn-cs"/>
              </a:rPr>
              <a:t> represent respectively the mean and the information matrix of a constraint relating the parameters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and xi, and e(xi,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is a vector error function that measures how well the parameter blocks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satisfy the constraint </a:t>
            </a:r>
            <a:r>
              <a:rPr lang="en-US" sz="1200" b="0" i="0" kern="1200" dirty="0" err="1">
                <a:solidFill>
                  <a:schemeClr val="tx1"/>
                </a:solidFill>
                <a:effectLst/>
                <a:latin typeface="+mn-lt"/>
                <a:ea typeface="+mn-ea"/>
                <a:cs typeface="+mn-cs"/>
              </a:rPr>
              <a:t>zij</a:t>
            </a:r>
            <a:r>
              <a:rPr lang="en-US" sz="1200" b="0" i="0" kern="1200" dirty="0">
                <a:solidFill>
                  <a:schemeClr val="tx1"/>
                </a:solidFill>
                <a:effectLst/>
                <a:latin typeface="+mn-lt"/>
                <a:ea typeface="+mn-ea"/>
                <a:cs typeface="+mn-cs"/>
              </a:rPr>
              <a:t>. It is 0 when xi and </a:t>
            </a:r>
            <a:r>
              <a:rPr lang="en-US" sz="1200" b="0" i="0" kern="1200" dirty="0" err="1">
                <a:solidFill>
                  <a:schemeClr val="tx1"/>
                </a:solidFill>
                <a:effectLst/>
                <a:latin typeface="+mn-lt"/>
                <a:ea typeface="+mn-ea"/>
                <a:cs typeface="+mn-cs"/>
              </a:rPr>
              <a:t>xj</a:t>
            </a:r>
            <a:r>
              <a:rPr lang="en-US" sz="1200" b="0" i="0" kern="1200" dirty="0">
                <a:solidFill>
                  <a:schemeClr val="tx1"/>
                </a:solidFill>
                <a:effectLst/>
                <a:latin typeface="+mn-lt"/>
                <a:ea typeface="+mn-ea"/>
                <a:cs typeface="+mn-cs"/>
              </a:rPr>
              <a:t> perfectly match the constraint</a:t>
            </a:r>
            <a:r>
              <a:rPr lang="en-US" dirty="0"/>
              <a:t> </a:t>
            </a:r>
            <a:br>
              <a:rPr lang="en-US" dirty="0"/>
            </a:br>
            <a:endParaRPr lang="en-US" sz="1200" b="0" i="0" kern="1200" dirty="0">
              <a:solidFill>
                <a:schemeClr val="tx1"/>
              </a:solidFill>
              <a:effectLst/>
              <a:latin typeface="+mn-lt"/>
              <a:ea typeface="+mn-ea"/>
              <a:cs typeface="+mn-cs"/>
            </a:endParaRPr>
          </a:p>
          <a:p>
            <a:r>
              <a:rPr lang="en-US" dirty="0"/>
              <a:t>Remember that in the previous class, the graph optimization process will iteratively try to find out the optimal solution that minimize the cost function, like this figures shows. Next we show how to use Gauss-Newton to solve this nonlinear least square problem. </a:t>
            </a:r>
          </a:p>
          <a:p>
            <a:br>
              <a:rPr lang="en-US" dirty="0"/>
            </a:br>
            <a:endParaRPr lang="en-US" dirty="0"/>
          </a:p>
        </p:txBody>
      </p:sp>
      <p:sp>
        <p:nvSpPr>
          <p:cNvPr id="4" name="灯片编号占位符 3"/>
          <p:cNvSpPr>
            <a:spLocks noGrp="1"/>
          </p:cNvSpPr>
          <p:nvPr>
            <p:ph type="sldNum" sz="quarter" idx="5"/>
          </p:nvPr>
        </p:nvSpPr>
        <p:spPr/>
        <p:txBody>
          <a:bodyPr/>
          <a:lstStyle/>
          <a:p>
            <a:fld id="{B80CC926-1F24-4557-A8AC-2A472391A38E}" type="slidenum">
              <a:rPr lang="en-US" smtClean="0"/>
              <a:t>8</a:t>
            </a:fld>
            <a:endParaRPr lang="en-US"/>
          </a:p>
        </p:txBody>
      </p:sp>
    </p:spTree>
    <p:extLst>
      <p:ext uri="{BB962C8B-B14F-4D97-AF65-F5344CB8AC3E}">
        <p14:creationId xmlns:p14="http://schemas.microsoft.com/office/powerpoint/2010/main" val="3380153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procedures described above are general approaches to multivariate function minimization. They assume that the space of parameters x is Euclidean. This assumption is not valid for SLAM problems. </a:t>
            </a:r>
          </a:p>
          <a:p>
            <a:r>
              <a:rPr lang="en-US" dirty="0"/>
              <a:t>Parameters that span non-Euclidean space, they cannot be simply added together. For example, the normal vector of a plane, it has three components, while its degree of freedom is only two since its normal is constraint to be 1. It spans </a:t>
            </a:r>
            <a:r>
              <a:rPr lang="en-US" altLang="zh-CN" dirty="0"/>
              <a:t>the</a:t>
            </a:r>
            <a:r>
              <a:rPr lang="en-US" dirty="0"/>
              <a:t> </a:t>
            </a:r>
            <a:r>
              <a:rPr lang="en-US" sz="1200" b="0" i="0" kern="1200" dirty="0">
                <a:solidFill>
                  <a:schemeClr val="tx1"/>
                </a:solidFill>
                <a:effectLst/>
                <a:latin typeface="+mn-lt"/>
                <a:ea typeface="+mn-ea"/>
                <a:cs typeface="+mn-cs"/>
              </a:rPr>
              <a:t>non-Euclidean 2D or 3D rotation group SO(2).</a:t>
            </a:r>
            <a:endParaRPr lang="en-US" dirty="0"/>
          </a:p>
          <a:p>
            <a:endParaRPr lang="en-US" dirty="0"/>
          </a:p>
          <a:p>
            <a:r>
              <a:rPr lang="en-US" dirty="0"/>
              <a:t># Other examples are homographic representation of a image point, and also quaternions, etc. </a:t>
            </a:r>
          </a:p>
          <a:p>
            <a:r>
              <a:rPr lang="en-US" dirty="0"/>
              <a:t>Such Cases usually have more components than their actual degree of freedom, directly adding them into graph to optimize will cause the over-parameterization problem. It means you have redundant parameters in your model.  For a overparameterized system, the information matrix will be singular, and any attempt to invert it within gauss-newton will fail. Although, Levenberg-Marquardt can </a:t>
            </a:r>
            <a:r>
              <a:rPr lang="en-US" altLang="zh-CN" dirty="0"/>
              <a:t>mitigate this issue by adding a regularization term, this could negative affect its converge speed. </a:t>
            </a:r>
          </a:p>
          <a:p>
            <a:endParaRPr lang="en-US" dirty="0"/>
          </a:p>
          <a:p>
            <a:r>
              <a:rPr lang="en-US" dirty="0"/>
              <a:t>So, a better and more decent solution is minimal parameterization. The core idea is that, the increment/perturbation dx is not computed in their own space, instead, dx is computed in their tangent space. Let’s take the normal vector for example. </a:t>
            </a:r>
          </a:p>
          <a:p>
            <a:endParaRPr lang="en-US" dirty="0"/>
          </a:p>
          <a:p>
            <a:r>
              <a:rPr lang="en-US" dirty="0"/>
              <a:t>Let’s see this figure, </a:t>
            </a:r>
          </a:p>
        </p:txBody>
      </p:sp>
      <p:sp>
        <p:nvSpPr>
          <p:cNvPr id="4" name="灯片编号占位符 3"/>
          <p:cNvSpPr>
            <a:spLocks noGrp="1"/>
          </p:cNvSpPr>
          <p:nvPr>
            <p:ph type="sldNum" sz="quarter" idx="5"/>
          </p:nvPr>
        </p:nvSpPr>
        <p:spPr/>
        <p:txBody>
          <a:bodyPr/>
          <a:lstStyle/>
          <a:p>
            <a:fld id="{B80CC926-1F24-4557-A8AC-2A472391A38E}" type="slidenum">
              <a:rPr lang="en-US" smtClean="0"/>
              <a:t>9</a:t>
            </a:fld>
            <a:endParaRPr lang="en-US"/>
          </a:p>
        </p:txBody>
      </p:sp>
    </p:spTree>
    <p:extLst>
      <p:ext uri="{BB962C8B-B14F-4D97-AF65-F5344CB8AC3E}">
        <p14:creationId xmlns:p14="http://schemas.microsoft.com/office/powerpoint/2010/main" val="2780565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BB0BAC-67CD-46C5-A749-8C1C18A1A5A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E7BD6836-A698-4C21-B5E6-602B90670F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1722A8B-7D7B-434E-9B56-A55C4E34C3DA}"/>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9FDE2BE4-A11A-4677-8FD8-A15A1C97512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653A8940-FACA-42CA-91A5-DBB4C2AA0F76}"/>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47635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127DF-E431-42E6-9382-12FD9E532D5C}"/>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B4255115-2842-4461-AB47-7F17F944EED6}"/>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A9448CBC-71D1-400B-9DE7-BC969353F947}"/>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50881358-D79E-400C-8A48-EE378A848CF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227D49D-7243-4DE5-8A22-357B53CF9B18}"/>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75802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BD60FE-C871-454C-BDA2-96AC255A185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086A583A-0523-417B-98AF-09625AE3598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1F087F12-369E-49ED-BF02-49F84819FA4B}"/>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8874AE22-3271-4DC0-9014-78BB1F284C15}"/>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1984A80-30C5-4FBA-B643-7D13AFB6EB50}"/>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7950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B83990-D8C1-42FE-863D-02CEF6CDA030}"/>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6C99560E-0169-4A0C-B03A-23D31D0E1BF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DB670440-CCD9-453F-A5DB-DA1EA00EB51F}"/>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C4B1C605-83A9-45B5-B0B2-D21A5EF3FBB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68E6938-E91D-401A-B4DB-67C38CC813FB}"/>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87359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C7F4E9-9FE4-4081-BA62-9B82C37F55F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43C44BF-9609-45A2-8DB7-1FA5FB1942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89D79F6-F71B-4CA1-B5E9-AC264A056E88}"/>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8DCEA105-7A52-4CF9-8EEA-6038AC75F43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E7B7183-0D8A-4C21-9B52-0373F9A81B61}"/>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237329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0F6A92-5B24-469C-A4D2-D9CEEB901418}"/>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93D6BA2-A9F9-4C2A-806B-335B798678E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4D0AB4C9-9D65-4188-A2D7-BEAB72F2278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E62EBC6C-93A4-4437-9B71-61D8E7601BD2}"/>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6" name="页脚占位符 5">
            <a:extLst>
              <a:ext uri="{FF2B5EF4-FFF2-40B4-BE49-F238E27FC236}">
                <a16:creationId xmlns:a16="http://schemas.microsoft.com/office/drawing/2014/main" id="{51882916-D547-472E-9F1E-8DA961629EEC}"/>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E6D42F7C-A6BA-4632-B1F1-723C6FD7FB31}"/>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31942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5499F-A37E-4EB2-B627-3220075C2621}"/>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E35EC6B-3CFD-4BE0-90BF-435B720CC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FA4BD82-3857-4A20-A575-6CF50ADBFAA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811F462A-AD98-4237-9A1F-55F1C4C749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09AF361-1CD8-4D5E-AA12-938D7A36569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411E9D66-591F-40B8-93E2-78079DD5A149}"/>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8" name="页脚占位符 7">
            <a:extLst>
              <a:ext uri="{FF2B5EF4-FFF2-40B4-BE49-F238E27FC236}">
                <a16:creationId xmlns:a16="http://schemas.microsoft.com/office/drawing/2014/main" id="{831A3FEB-4DFD-4AD7-A5E1-B42188A285AC}"/>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A9CAF938-06BF-4D0C-990D-22606763D66E}"/>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542876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1957FB-C835-488F-A3FA-84660F683452}"/>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37D69EB1-BAB1-4B41-8D4B-CE8F9F688FAD}"/>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4" name="页脚占位符 3">
            <a:extLst>
              <a:ext uri="{FF2B5EF4-FFF2-40B4-BE49-F238E27FC236}">
                <a16:creationId xmlns:a16="http://schemas.microsoft.com/office/drawing/2014/main" id="{DE0A2E97-B75C-43B4-9217-9D07DE69D38B}"/>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458D4F64-E4A7-4F8B-8E4A-BFC12CC1A8B4}"/>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158564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130C41-87CA-461E-9E1B-AA9D35BF7D6B}"/>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3" name="页脚占位符 2">
            <a:extLst>
              <a:ext uri="{FF2B5EF4-FFF2-40B4-BE49-F238E27FC236}">
                <a16:creationId xmlns:a16="http://schemas.microsoft.com/office/drawing/2014/main" id="{F98A9F24-DE8B-4F67-85EB-A2508AB329B6}"/>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3E2F52CD-67E1-4FC8-8B9B-D77C64FB9A27}"/>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16453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8FD8A5-3432-414F-A91E-4D8EA8BC49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4B7C398D-A9B0-4F8F-B5DC-FF7FF119C5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4C4C1B22-83F4-4819-8C4F-043BE7E4FC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DCBC245-2B72-4906-9C83-A9188124D107}"/>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6" name="页脚占位符 5">
            <a:extLst>
              <a:ext uri="{FF2B5EF4-FFF2-40B4-BE49-F238E27FC236}">
                <a16:creationId xmlns:a16="http://schemas.microsoft.com/office/drawing/2014/main" id="{1F43D09E-C9D1-438E-A9D3-02DE3398F81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9159832-0C6C-4513-9D2F-D6F6E96419DB}"/>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82473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E0A43-9DC1-4A8D-90D0-FEC7AA97132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CA8EC9EA-7C35-4478-9998-DD94CACB97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5F5724BC-CFB8-4E57-B688-42663874C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6B634C1-AC62-41ED-BC12-A3FA59F7752C}"/>
              </a:ext>
            </a:extLst>
          </p:cNvPr>
          <p:cNvSpPr>
            <a:spLocks noGrp="1"/>
          </p:cNvSpPr>
          <p:nvPr>
            <p:ph type="dt" sz="half" idx="10"/>
          </p:nvPr>
        </p:nvSpPr>
        <p:spPr/>
        <p:txBody>
          <a:bodyPr/>
          <a:lstStyle/>
          <a:p>
            <a:fld id="{0290F299-937C-4A1A-B8CE-FD12F47D1239}" type="datetimeFigureOut">
              <a:rPr lang="en-US" smtClean="0"/>
              <a:t>3/4/2019</a:t>
            </a:fld>
            <a:endParaRPr lang="en-US"/>
          </a:p>
        </p:txBody>
      </p:sp>
      <p:sp>
        <p:nvSpPr>
          <p:cNvPr id="6" name="页脚占位符 5">
            <a:extLst>
              <a:ext uri="{FF2B5EF4-FFF2-40B4-BE49-F238E27FC236}">
                <a16:creationId xmlns:a16="http://schemas.microsoft.com/office/drawing/2014/main" id="{625EB369-8ECD-4BBA-9456-DB045C0D6B09}"/>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969277B-DE21-4393-88BF-32D8F98813DE}"/>
              </a:ext>
            </a:extLst>
          </p:cNvPr>
          <p:cNvSpPr>
            <a:spLocks noGrp="1"/>
          </p:cNvSpPr>
          <p:nvPr>
            <p:ph type="sldNum" sz="quarter" idx="12"/>
          </p:nvPr>
        </p:nvSpPr>
        <p:spPr/>
        <p:txBody>
          <a:bodyPr/>
          <a:lstStyle/>
          <a:p>
            <a:fld id="{F4484596-AF61-4239-A247-8C191F6D65D5}" type="slidenum">
              <a:rPr lang="en-US" smtClean="0"/>
              <a:t>‹#›</a:t>
            </a:fld>
            <a:endParaRPr lang="en-US"/>
          </a:p>
        </p:txBody>
      </p:sp>
    </p:spTree>
    <p:extLst>
      <p:ext uri="{BB962C8B-B14F-4D97-AF65-F5344CB8AC3E}">
        <p14:creationId xmlns:p14="http://schemas.microsoft.com/office/powerpoint/2010/main" val="3329063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03F6C-21E9-4EB6-AF74-CF3CA4D29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5A56E6A4-D357-430D-8D59-76E7AA99BB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2483350D-0B7E-4DC5-97B1-FB418A820C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0F299-937C-4A1A-B8CE-FD12F47D1239}" type="datetimeFigureOut">
              <a:rPr lang="en-US" smtClean="0"/>
              <a:t>3/4/2019</a:t>
            </a:fld>
            <a:endParaRPr lang="en-US"/>
          </a:p>
        </p:txBody>
      </p:sp>
      <p:sp>
        <p:nvSpPr>
          <p:cNvPr id="5" name="页脚占位符 4">
            <a:extLst>
              <a:ext uri="{FF2B5EF4-FFF2-40B4-BE49-F238E27FC236}">
                <a16:creationId xmlns:a16="http://schemas.microsoft.com/office/drawing/2014/main" id="{E74A201A-BF2F-4136-95C3-4ED8DC2994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8727F465-8BF0-44C9-B4FF-D4840B0CDE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484596-AF61-4239-A247-8C191F6D65D5}" type="slidenum">
              <a:rPr lang="en-US" smtClean="0"/>
              <a:t>‹#›</a:t>
            </a:fld>
            <a:endParaRPr lang="en-US"/>
          </a:p>
        </p:txBody>
      </p:sp>
    </p:spTree>
    <p:extLst>
      <p:ext uri="{BB962C8B-B14F-4D97-AF65-F5344CB8AC3E}">
        <p14:creationId xmlns:p14="http://schemas.microsoft.com/office/powerpoint/2010/main" val="2401995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2.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8.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00.png"/><Relationship Id="rId4" Type="http://schemas.openxmlformats.org/officeDocument/2006/relationships/image" Target="../media/image45.png"/><Relationship Id="rId9"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1" Type="http://schemas.openxmlformats.org/officeDocument/2006/relationships/image" Target="../media/image95.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6.xml"/><Relationship Id="rId16" Type="http://schemas.openxmlformats.org/officeDocument/2006/relationships/image" Target="../media/image88.png"/><Relationship Id="rId20" Type="http://schemas.openxmlformats.org/officeDocument/2006/relationships/image" Target="../media/image94.png"/><Relationship Id="rId1" Type="http://schemas.openxmlformats.org/officeDocument/2006/relationships/slideLayout" Target="../slideLayouts/slideLayout2.xml"/><Relationship Id="rId11" Type="http://schemas.openxmlformats.org/officeDocument/2006/relationships/image" Target="../media/image92.png"/><Relationship Id="rId15" Type="http://schemas.openxmlformats.org/officeDocument/2006/relationships/image" Target="../media/image87.png"/><Relationship Id="rId10" Type="http://schemas.openxmlformats.org/officeDocument/2006/relationships/image" Target="../media/image91.png"/><Relationship Id="rId19" Type="http://schemas.openxmlformats.org/officeDocument/2006/relationships/image" Target="../media/image93.png"/><Relationship Id="rId14" Type="http://schemas.openxmlformats.org/officeDocument/2006/relationships/image" Target="../media/image86.png"/><Relationship Id="rId22" Type="http://schemas.openxmlformats.org/officeDocument/2006/relationships/image" Target="../media/image96.png"/></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20.png"/><Relationship Id="rId4" Type="http://schemas.openxmlformats.org/officeDocument/2006/relationships/image" Target="../media/image810.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30.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7.png"/><Relationship Id="rId3" Type="http://schemas.openxmlformats.org/officeDocument/2006/relationships/image" Target="../media/image3.jpg"/><Relationship Id="rId21" Type="http://schemas.openxmlformats.org/officeDocument/2006/relationships/image" Target="../media/image8.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6.png"/><Relationship Id="rId2" Type="http://schemas.openxmlformats.org/officeDocument/2006/relationships/notesSlide" Target="../notesSlides/notesSlide3.xml"/><Relationship Id="rId16" Type="http://schemas.openxmlformats.org/officeDocument/2006/relationships/image" Target="../media/image55.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50.png"/><Relationship Id="rId5" Type="http://schemas.openxmlformats.org/officeDocument/2006/relationships/image" Target="../media/image5.jp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9.png"/><Relationship Id="rId4" Type="http://schemas.openxmlformats.org/officeDocument/2006/relationships/image" Target="../media/image4.jp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46.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39.png"/><Relationship Id="rId5" Type="http://schemas.openxmlformats.org/officeDocument/2006/relationships/image" Target="../media/image31.png"/><Relationship Id="rId15" Type="http://schemas.openxmlformats.org/officeDocument/2006/relationships/image" Target="../media/image42.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37.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3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19.jp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8.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TextBox 4110"/>
          <p:cNvSpPr txBox="1"/>
          <p:nvPr/>
        </p:nvSpPr>
        <p:spPr>
          <a:xfrm>
            <a:off x="1524000" y="3984009"/>
            <a:ext cx="9144000" cy="1569660"/>
          </a:xfrm>
          <a:prstGeom prst="rect">
            <a:avLst/>
          </a:prstGeom>
          <a:noFill/>
        </p:spPr>
        <p:txBody>
          <a:bodyPr wrap="square" rtlCol="0">
            <a:spAutoFit/>
          </a:bodyPr>
          <a:lstStyle/>
          <a:p>
            <a:pPr algn="ctr"/>
            <a:r>
              <a:rPr lang="en-US" sz="4800" dirty="0">
                <a:latin typeface="Calibri" panose="020F0502020204030204" pitchFamily="34" charset="0"/>
                <a:cs typeface="Arial" panose="020B0604020202020204" pitchFamily="34" charset="0"/>
              </a:rPr>
              <a:t>CMSC 591</a:t>
            </a:r>
          </a:p>
          <a:p>
            <a:pPr algn="ctr"/>
            <a:r>
              <a:rPr lang="en-US" sz="4800" dirty="0">
                <a:latin typeface="Calibri" panose="020F0502020204030204" pitchFamily="34" charset="0"/>
                <a:cs typeface="Arial" panose="020B0604020202020204" pitchFamily="34" charset="0"/>
              </a:rPr>
              <a:t>Robotic Vision</a:t>
            </a:r>
          </a:p>
        </p:txBody>
      </p:sp>
      <p:pic>
        <p:nvPicPr>
          <p:cNvPr id="2" name="Picture 1"/>
          <p:cNvPicPr>
            <a:picLocks noChangeAspect="1"/>
          </p:cNvPicPr>
          <p:nvPr/>
        </p:nvPicPr>
        <p:blipFill>
          <a:blip r:embed="rId3"/>
          <a:stretch>
            <a:fillRect/>
          </a:stretch>
        </p:blipFill>
        <p:spPr>
          <a:xfrm>
            <a:off x="0" y="0"/>
            <a:ext cx="12192000" cy="3320956"/>
          </a:xfrm>
          <a:prstGeom prst="rect">
            <a:avLst/>
          </a:prstGeom>
        </p:spPr>
      </p:pic>
    </p:spTree>
    <p:extLst>
      <p:ext uri="{BB962C8B-B14F-4D97-AF65-F5344CB8AC3E}">
        <p14:creationId xmlns:p14="http://schemas.microsoft.com/office/powerpoint/2010/main" val="175583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4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图片 3">
            <a:extLst>
              <a:ext uri="{FF2B5EF4-FFF2-40B4-BE49-F238E27FC236}">
                <a16:creationId xmlns:a16="http://schemas.microsoft.com/office/drawing/2014/main" id="{A9A56D79-B3FE-4009-B327-62E449D79CD9}"/>
              </a:ext>
            </a:extLst>
          </p:cNvPr>
          <p:cNvPicPr>
            <a:picLocks noGrp="1" noChangeAspect="1"/>
          </p:cNvPicPr>
          <p:nvPr>
            <p:ph idx="1"/>
          </p:nvPr>
        </p:nvPicPr>
        <p:blipFill>
          <a:blip r:embed="rId3"/>
          <a:stretch>
            <a:fillRect/>
          </a:stretch>
        </p:blipFill>
        <p:spPr>
          <a:xfrm>
            <a:off x="643467" y="839046"/>
            <a:ext cx="10905066" cy="5179907"/>
          </a:xfrm>
          <a:prstGeom prst="rect">
            <a:avLst/>
          </a:prstGeom>
        </p:spPr>
      </p:pic>
      <p:sp>
        <p:nvSpPr>
          <p:cNvPr id="5" name="文本框 4">
            <a:extLst>
              <a:ext uri="{FF2B5EF4-FFF2-40B4-BE49-F238E27FC236}">
                <a16:creationId xmlns:a16="http://schemas.microsoft.com/office/drawing/2014/main" id="{840DAFD5-BA8F-4566-8F39-FA03443E1F20}"/>
              </a:ext>
            </a:extLst>
          </p:cNvPr>
          <p:cNvSpPr txBox="1"/>
          <p:nvPr/>
        </p:nvSpPr>
        <p:spPr>
          <a:xfrm>
            <a:off x="10710000" y="535424"/>
            <a:ext cx="1243494" cy="369332"/>
          </a:xfrm>
          <a:prstGeom prst="rect">
            <a:avLst/>
          </a:prstGeom>
          <a:noFill/>
        </p:spPr>
        <p:txBody>
          <a:bodyPr wrap="square" rtlCol="0">
            <a:spAutoFit/>
          </a:bodyPr>
          <a:lstStyle/>
          <a:p>
            <a:r>
              <a:rPr lang="en-US" dirty="0"/>
              <a:t>SO(2)</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367FB81-27F6-4F64-BF09-E016006D4C0B}"/>
                  </a:ext>
                </a:extLst>
              </p:cNvPr>
              <p:cNvSpPr txBox="1"/>
              <p:nvPr/>
            </p:nvSpPr>
            <p:spPr>
              <a:xfrm>
                <a:off x="3896106" y="2898681"/>
                <a:ext cx="515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oMath>
                  </m:oMathPara>
                </a14:m>
                <a:endParaRPr lang="en-US" dirty="0"/>
              </a:p>
            </p:txBody>
          </p:sp>
        </mc:Choice>
        <mc:Fallback xmlns="">
          <p:sp>
            <p:nvSpPr>
              <p:cNvPr id="6" name="文本框 5">
                <a:extLst>
                  <a:ext uri="{FF2B5EF4-FFF2-40B4-BE49-F238E27FC236}">
                    <a16:creationId xmlns:a16="http://schemas.microsoft.com/office/drawing/2014/main" id="{C367FB81-27F6-4F64-BF09-E016006D4C0B}"/>
                  </a:ext>
                </a:extLst>
              </p:cNvPr>
              <p:cNvSpPr txBox="1">
                <a:spLocks noRot="1" noChangeAspect="1" noMove="1" noResize="1" noEditPoints="1" noAdjustHandles="1" noChangeArrowheads="1" noChangeShapeType="1" noTextEdit="1"/>
              </p:cNvSpPr>
              <p:nvPr/>
            </p:nvSpPr>
            <p:spPr>
              <a:xfrm>
                <a:off x="3896106" y="2898681"/>
                <a:ext cx="515155" cy="369332"/>
              </a:xfrm>
              <a:prstGeom prst="rect">
                <a:avLst/>
              </a:prstGeom>
              <a:blipFill>
                <a:blip r:embed="rId4"/>
                <a:stretch>
                  <a:fillRect/>
                </a:stretch>
              </a:blipFill>
            </p:spPr>
            <p:txBody>
              <a:bodyPr/>
              <a:lstStyle/>
              <a:p>
                <a:r>
                  <a:rPr lang="en-US">
                    <a:noFill/>
                  </a:rPr>
                  <a:t> </a:t>
                </a:r>
              </a:p>
            </p:txBody>
          </p:sp>
        </mc:Fallback>
      </mc:AlternateContent>
      <p:cxnSp>
        <p:nvCxnSpPr>
          <p:cNvPr id="9" name="直接箭头连接符 8">
            <a:extLst>
              <a:ext uri="{FF2B5EF4-FFF2-40B4-BE49-F238E27FC236}">
                <a16:creationId xmlns:a16="http://schemas.microsoft.com/office/drawing/2014/main" id="{05CF0ADE-D5CE-4509-9ABE-68ADF37F94A8}"/>
              </a:ext>
            </a:extLst>
          </p:cNvPr>
          <p:cNvCxnSpPr>
            <a:cxnSpLocks/>
          </p:cNvCxnSpPr>
          <p:nvPr/>
        </p:nvCxnSpPr>
        <p:spPr>
          <a:xfrm flipV="1">
            <a:off x="3309870" y="3026535"/>
            <a:ext cx="605307" cy="545100"/>
          </a:xfrm>
          <a:prstGeom prst="straightConnector1">
            <a:avLst/>
          </a:prstGeom>
          <a:ln w="38100">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4A8DBEE-99B9-4871-A704-E9E0208747B1}"/>
                  </a:ext>
                </a:extLst>
              </p:cNvPr>
              <p:cNvSpPr txBox="1"/>
              <p:nvPr/>
            </p:nvSpPr>
            <p:spPr>
              <a:xfrm>
                <a:off x="2969065" y="3505925"/>
                <a:ext cx="340805"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𝒏</m:t>
                          </m:r>
                        </m:e>
                      </m:acc>
                    </m:oMath>
                  </m:oMathPara>
                </a14:m>
                <a:endParaRPr lang="en-US" b="1" i="1" dirty="0"/>
              </a:p>
            </p:txBody>
          </p:sp>
        </mc:Choice>
        <mc:Fallback xmlns="">
          <p:sp>
            <p:nvSpPr>
              <p:cNvPr id="14" name="文本框 13">
                <a:extLst>
                  <a:ext uri="{FF2B5EF4-FFF2-40B4-BE49-F238E27FC236}">
                    <a16:creationId xmlns:a16="http://schemas.microsoft.com/office/drawing/2014/main" id="{E4A8DBEE-99B9-4871-A704-E9E0208747B1}"/>
                  </a:ext>
                </a:extLst>
              </p:cNvPr>
              <p:cNvSpPr txBox="1">
                <a:spLocks noRot="1" noChangeAspect="1" noMove="1" noResize="1" noEditPoints="1" noAdjustHandles="1" noChangeArrowheads="1" noChangeShapeType="1" noTextEdit="1"/>
              </p:cNvSpPr>
              <p:nvPr/>
            </p:nvSpPr>
            <p:spPr>
              <a:xfrm>
                <a:off x="2969065" y="3505925"/>
                <a:ext cx="34080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CA331CDD-255A-4331-9C68-0E40D269CC72}"/>
                  </a:ext>
                </a:extLst>
              </p:cNvPr>
              <p:cNvSpPr txBox="1"/>
              <p:nvPr/>
            </p:nvSpPr>
            <p:spPr>
              <a:xfrm>
                <a:off x="7218367" y="1808739"/>
                <a:ext cx="340805" cy="390941"/>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𝒏</m:t>
                          </m:r>
                          <m:r>
                            <a:rPr lang="en-US" b="1" i="1" smtClean="0">
                              <a:latin typeface="Cambria Math" panose="02040503050406030204" pitchFamily="18" charset="0"/>
                              <a:ea typeface="Cambria Math" panose="02040503050406030204" pitchFamily="18" charset="0"/>
                            </a:rPr>
                            <m:t>′</m:t>
                          </m:r>
                        </m:e>
                      </m:acc>
                    </m:oMath>
                  </m:oMathPara>
                </a14:m>
                <a:endParaRPr lang="en-US" b="1" i="1" dirty="0"/>
              </a:p>
            </p:txBody>
          </p:sp>
        </mc:Choice>
        <mc:Fallback xmlns="">
          <p:sp>
            <p:nvSpPr>
              <p:cNvPr id="15" name="文本框 14">
                <a:extLst>
                  <a:ext uri="{FF2B5EF4-FFF2-40B4-BE49-F238E27FC236}">
                    <a16:creationId xmlns:a16="http://schemas.microsoft.com/office/drawing/2014/main" id="{CA331CDD-255A-4331-9C68-0E40D269CC72}"/>
                  </a:ext>
                </a:extLst>
              </p:cNvPr>
              <p:cNvSpPr txBox="1">
                <a:spLocks noRot="1" noChangeAspect="1" noMove="1" noResize="1" noEditPoints="1" noAdjustHandles="1" noChangeArrowheads="1" noChangeShapeType="1" noTextEdit="1"/>
              </p:cNvSpPr>
              <p:nvPr/>
            </p:nvSpPr>
            <p:spPr>
              <a:xfrm>
                <a:off x="7218367" y="1808739"/>
                <a:ext cx="340805" cy="390941"/>
              </a:xfrm>
              <a:prstGeom prst="rect">
                <a:avLst/>
              </a:prstGeom>
              <a:blipFill>
                <a:blip r:embed="rId6"/>
                <a:stretch>
                  <a:fillRect r="-16071"/>
                </a:stretch>
              </a:blipFill>
            </p:spPr>
            <p:txBody>
              <a:bodyPr/>
              <a:lstStyle/>
              <a:p>
                <a:r>
                  <a:rPr lang="en-US">
                    <a:noFill/>
                  </a:rPr>
                  <a:t> </a:t>
                </a:r>
              </a:p>
            </p:txBody>
          </p:sp>
        </mc:Fallback>
      </mc:AlternateContent>
      <p:cxnSp>
        <p:nvCxnSpPr>
          <p:cNvPr id="17" name="直接连接符 16">
            <a:extLst>
              <a:ext uri="{FF2B5EF4-FFF2-40B4-BE49-F238E27FC236}">
                <a16:creationId xmlns:a16="http://schemas.microsoft.com/office/drawing/2014/main" id="{FA9B3443-812A-4DCC-8026-532BAEDFF0F8}"/>
              </a:ext>
            </a:extLst>
          </p:cNvPr>
          <p:cNvCxnSpPr/>
          <p:nvPr/>
        </p:nvCxnSpPr>
        <p:spPr>
          <a:xfrm>
            <a:off x="6439436" y="2691685"/>
            <a:ext cx="0" cy="172576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7D37E2D-2DFC-4311-A4FE-1FCF50FEDEEE}"/>
              </a:ext>
            </a:extLst>
          </p:cNvPr>
          <p:cNvCxnSpPr/>
          <p:nvPr/>
        </p:nvCxnSpPr>
        <p:spPr>
          <a:xfrm flipH="1" flipV="1">
            <a:off x="6439436" y="2691685"/>
            <a:ext cx="2112136" cy="57632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80D25AC9-B1E3-4BED-A7FB-683C8FBFA563}"/>
              </a:ext>
            </a:extLst>
          </p:cNvPr>
          <p:cNvSpPr/>
          <p:nvPr/>
        </p:nvSpPr>
        <p:spPr>
          <a:xfrm>
            <a:off x="3877035" y="2940189"/>
            <a:ext cx="172691" cy="1726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FDF7839-6A27-42F5-94BA-E6B3FD4AE7DD}"/>
                  </a:ext>
                </a:extLst>
              </p:cNvPr>
              <p:cNvSpPr txBox="1"/>
              <p:nvPr/>
            </p:nvSpPr>
            <p:spPr>
              <a:xfrm>
                <a:off x="5943353" y="2599732"/>
                <a:ext cx="5151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x</m:t>
                      </m:r>
                    </m:oMath>
                  </m:oMathPara>
                </a14:m>
                <a:endParaRPr lang="en-US" dirty="0"/>
              </a:p>
            </p:txBody>
          </p:sp>
        </mc:Choice>
        <mc:Fallback xmlns="">
          <p:sp>
            <p:nvSpPr>
              <p:cNvPr id="21" name="文本框 20">
                <a:extLst>
                  <a:ext uri="{FF2B5EF4-FFF2-40B4-BE49-F238E27FC236}">
                    <a16:creationId xmlns:a16="http://schemas.microsoft.com/office/drawing/2014/main" id="{2FDF7839-6A27-42F5-94BA-E6B3FD4AE7DD}"/>
                  </a:ext>
                </a:extLst>
              </p:cNvPr>
              <p:cNvSpPr txBox="1">
                <a:spLocks noRot="1" noChangeAspect="1" noMove="1" noResize="1" noEditPoints="1" noAdjustHandles="1" noChangeArrowheads="1" noChangeShapeType="1" noTextEdit="1"/>
              </p:cNvSpPr>
              <p:nvPr/>
            </p:nvSpPr>
            <p:spPr>
              <a:xfrm>
                <a:off x="5943353" y="2599732"/>
                <a:ext cx="515155" cy="369332"/>
              </a:xfrm>
              <a:prstGeom prst="rect">
                <a:avLst/>
              </a:prstGeom>
              <a:blipFill>
                <a:blip r:embed="rId7"/>
                <a:stretch>
                  <a:fillRect/>
                </a:stretch>
              </a:blipFill>
            </p:spPr>
            <p:txBody>
              <a:bodyPr/>
              <a:lstStyle/>
              <a:p>
                <a:r>
                  <a:rPr lang="en-US">
                    <a:noFill/>
                  </a:rPr>
                  <a:t> </a:t>
                </a:r>
              </a:p>
            </p:txBody>
          </p:sp>
        </mc:Fallback>
      </mc:AlternateContent>
      <p:sp>
        <p:nvSpPr>
          <p:cNvPr id="22" name="椭圆 21">
            <a:extLst>
              <a:ext uri="{FF2B5EF4-FFF2-40B4-BE49-F238E27FC236}">
                <a16:creationId xmlns:a16="http://schemas.microsoft.com/office/drawing/2014/main" id="{B8128020-D958-4949-8EBB-62EB78445488}"/>
              </a:ext>
            </a:extLst>
          </p:cNvPr>
          <p:cNvSpPr/>
          <p:nvPr/>
        </p:nvSpPr>
        <p:spPr>
          <a:xfrm>
            <a:off x="6353090" y="2599732"/>
            <a:ext cx="155064" cy="15506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乘号 22">
            <a:extLst>
              <a:ext uri="{FF2B5EF4-FFF2-40B4-BE49-F238E27FC236}">
                <a16:creationId xmlns:a16="http://schemas.microsoft.com/office/drawing/2014/main" id="{278FF15F-84A8-43FD-88C4-77661885D2F3}"/>
              </a:ext>
            </a:extLst>
          </p:cNvPr>
          <p:cNvSpPr/>
          <p:nvPr/>
        </p:nvSpPr>
        <p:spPr>
          <a:xfrm>
            <a:off x="6521033" y="2573974"/>
            <a:ext cx="266133" cy="298949"/>
          </a:xfrm>
          <a:prstGeom prst="mathMultiply">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直接箭头连接符 24">
            <a:extLst>
              <a:ext uri="{FF2B5EF4-FFF2-40B4-BE49-F238E27FC236}">
                <a16:creationId xmlns:a16="http://schemas.microsoft.com/office/drawing/2014/main" id="{C57B971D-BE2D-4F20-AB40-D6898FD284A2}"/>
              </a:ext>
            </a:extLst>
          </p:cNvPr>
          <p:cNvCxnSpPr>
            <a:cxnSpLocks/>
          </p:cNvCxnSpPr>
          <p:nvPr/>
        </p:nvCxnSpPr>
        <p:spPr>
          <a:xfrm flipH="1">
            <a:off x="6741356" y="2199680"/>
            <a:ext cx="477011" cy="49200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0" grpId="0" animBg="1"/>
      <p:bldP spid="21" grpId="0"/>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Minimal Parameterization</a:t>
            </a:r>
          </a:p>
        </p:txBody>
      </p:sp>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5475514" cy="4351338"/>
          </a:xfrm>
        </p:spPr>
        <p:txBody>
          <a:bodyPr/>
          <a:lstStyle/>
          <a:p>
            <a:r>
              <a:rPr lang="en-US" dirty="0"/>
              <a:t>Nonlinear Operator </a:t>
            </a:r>
          </a:p>
          <a:p>
            <a:endParaRPr lang="en-US" dirty="0"/>
          </a:p>
        </p:txBody>
      </p:sp>
      <p:pic>
        <p:nvPicPr>
          <p:cNvPr id="4" name="图片 3">
            <a:extLst>
              <a:ext uri="{FF2B5EF4-FFF2-40B4-BE49-F238E27FC236}">
                <a16:creationId xmlns:a16="http://schemas.microsoft.com/office/drawing/2014/main" id="{1E52A0E4-D059-44F4-AD59-FDF95B97350F}"/>
              </a:ext>
            </a:extLst>
          </p:cNvPr>
          <p:cNvPicPr>
            <a:picLocks noChangeAspect="1"/>
          </p:cNvPicPr>
          <p:nvPr/>
        </p:nvPicPr>
        <p:blipFill>
          <a:blip r:embed="rId3"/>
          <a:stretch>
            <a:fillRect/>
          </a:stretch>
        </p:blipFill>
        <p:spPr>
          <a:xfrm>
            <a:off x="732114" y="2714538"/>
            <a:ext cx="4089879" cy="957206"/>
          </a:xfrm>
          <a:prstGeom prst="rect">
            <a:avLst/>
          </a:prstGeom>
          <a:noFill/>
          <a:ln>
            <a:noFill/>
          </a:ln>
        </p:spPr>
      </p:pic>
      <p:pic>
        <p:nvPicPr>
          <p:cNvPr id="8" name="图片 7">
            <a:extLst>
              <a:ext uri="{FF2B5EF4-FFF2-40B4-BE49-F238E27FC236}">
                <a16:creationId xmlns:a16="http://schemas.microsoft.com/office/drawing/2014/main" id="{D237A51D-C9CF-4658-8C3D-8E85EAE45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703" y="126561"/>
            <a:ext cx="5450297" cy="2587977"/>
          </a:xfrm>
          <a:prstGeom prst="rect">
            <a:avLst/>
          </a:prstGeom>
        </p:spPr>
      </p:pic>
      <p:pic>
        <p:nvPicPr>
          <p:cNvPr id="9" name="图片 8">
            <a:extLst>
              <a:ext uri="{FF2B5EF4-FFF2-40B4-BE49-F238E27FC236}">
                <a16:creationId xmlns:a16="http://schemas.microsoft.com/office/drawing/2014/main" id="{AF7D67F3-54A6-4D17-B654-778AF2BCF739}"/>
              </a:ext>
            </a:extLst>
          </p:cNvPr>
          <p:cNvPicPr>
            <a:picLocks noChangeAspect="1"/>
          </p:cNvPicPr>
          <p:nvPr/>
        </p:nvPicPr>
        <p:blipFill>
          <a:blip r:embed="rId5"/>
          <a:stretch>
            <a:fillRect/>
          </a:stretch>
        </p:blipFill>
        <p:spPr>
          <a:xfrm>
            <a:off x="4033157" y="1809489"/>
            <a:ext cx="518523" cy="536403"/>
          </a:xfrm>
          <a:prstGeom prst="rect">
            <a:avLst/>
          </a:prstGeom>
        </p:spPr>
      </p:pic>
      <p:sp>
        <p:nvSpPr>
          <p:cNvPr id="10" name="乘号 9">
            <a:extLst>
              <a:ext uri="{FF2B5EF4-FFF2-40B4-BE49-F238E27FC236}">
                <a16:creationId xmlns:a16="http://schemas.microsoft.com/office/drawing/2014/main" id="{2CC379DB-5DC2-4DF5-8C89-ABB91C23FDFB}"/>
              </a:ext>
            </a:extLst>
          </p:cNvPr>
          <p:cNvSpPr/>
          <p:nvPr/>
        </p:nvSpPr>
        <p:spPr>
          <a:xfrm>
            <a:off x="345803" y="2755611"/>
            <a:ext cx="5114971" cy="916133"/>
          </a:xfrm>
          <a:prstGeom prst="mathMultiply">
            <a:avLst>
              <a:gd name="adj1" fmla="val 478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图片 10">
            <a:extLst>
              <a:ext uri="{FF2B5EF4-FFF2-40B4-BE49-F238E27FC236}">
                <a16:creationId xmlns:a16="http://schemas.microsoft.com/office/drawing/2014/main" id="{BF4480A8-805A-4903-80A9-E25FB37E369D}"/>
              </a:ext>
            </a:extLst>
          </p:cNvPr>
          <p:cNvPicPr>
            <a:picLocks noChangeAspect="1"/>
          </p:cNvPicPr>
          <p:nvPr/>
        </p:nvPicPr>
        <p:blipFill>
          <a:blip r:embed="rId6"/>
          <a:stretch>
            <a:fillRect/>
          </a:stretch>
        </p:blipFill>
        <p:spPr>
          <a:xfrm>
            <a:off x="858348" y="3762331"/>
            <a:ext cx="4089879" cy="916133"/>
          </a:xfrm>
          <a:prstGeom prst="rect">
            <a:avLst/>
          </a:prstGeom>
        </p:spPr>
      </p:pic>
      <p:pic>
        <p:nvPicPr>
          <p:cNvPr id="13" name="图片 12">
            <a:extLst>
              <a:ext uri="{FF2B5EF4-FFF2-40B4-BE49-F238E27FC236}">
                <a16:creationId xmlns:a16="http://schemas.microsoft.com/office/drawing/2014/main" id="{E85F9706-C463-4886-9C30-7EAE401D1ED0}"/>
              </a:ext>
            </a:extLst>
          </p:cNvPr>
          <p:cNvPicPr>
            <a:picLocks noChangeAspect="1"/>
          </p:cNvPicPr>
          <p:nvPr/>
        </p:nvPicPr>
        <p:blipFill>
          <a:blip r:embed="rId3"/>
          <a:stretch>
            <a:fillRect/>
          </a:stretch>
        </p:blipFill>
        <p:spPr>
          <a:xfrm>
            <a:off x="732113" y="4445750"/>
            <a:ext cx="4089879" cy="957206"/>
          </a:xfrm>
          <a:prstGeom prst="rect">
            <a:avLst/>
          </a:prstGeom>
          <a:noFill/>
          <a:ln>
            <a:noFill/>
          </a:ln>
        </p:spPr>
      </p:pic>
      <p:pic>
        <p:nvPicPr>
          <p:cNvPr id="15" name="图片 14">
            <a:extLst>
              <a:ext uri="{FF2B5EF4-FFF2-40B4-BE49-F238E27FC236}">
                <a16:creationId xmlns:a16="http://schemas.microsoft.com/office/drawing/2014/main" id="{16FBB799-3B89-44CD-91E3-8CB9F3047B85}"/>
              </a:ext>
            </a:extLst>
          </p:cNvPr>
          <p:cNvPicPr>
            <a:picLocks noChangeAspect="1"/>
          </p:cNvPicPr>
          <p:nvPr/>
        </p:nvPicPr>
        <p:blipFill>
          <a:blip r:embed="rId7"/>
          <a:stretch>
            <a:fillRect/>
          </a:stretch>
        </p:blipFill>
        <p:spPr>
          <a:xfrm>
            <a:off x="710559" y="5463165"/>
            <a:ext cx="5017675" cy="754871"/>
          </a:xfrm>
          <a:prstGeom prst="rect">
            <a:avLst/>
          </a:prstGeom>
        </p:spPr>
      </p:pic>
      <p:pic>
        <p:nvPicPr>
          <p:cNvPr id="5" name="图片 4">
            <a:extLst>
              <a:ext uri="{FF2B5EF4-FFF2-40B4-BE49-F238E27FC236}">
                <a16:creationId xmlns:a16="http://schemas.microsoft.com/office/drawing/2014/main" id="{F7D64F06-B37D-4C79-9082-EFF18CC1A0D5}"/>
              </a:ext>
            </a:extLst>
          </p:cNvPr>
          <p:cNvPicPr>
            <a:picLocks noChangeAspect="1"/>
          </p:cNvPicPr>
          <p:nvPr/>
        </p:nvPicPr>
        <p:blipFill>
          <a:blip r:embed="rId8"/>
          <a:stretch>
            <a:fillRect/>
          </a:stretch>
        </p:blipFill>
        <p:spPr>
          <a:xfrm>
            <a:off x="5694384" y="3671744"/>
            <a:ext cx="6151813" cy="2384777"/>
          </a:xfrm>
          <a:prstGeom prst="rect">
            <a:avLst/>
          </a:prstGeom>
        </p:spPr>
      </p:pic>
    </p:spTree>
    <p:extLst>
      <p:ext uri="{BB962C8B-B14F-4D97-AF65-F5344CB8AC3E}">
        <p14:creationId xmlns:p14="http://schemas.microsoft.com/office/powerpoint/2010/main" val="394690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Minimal Parameterization</a:t>
            </a:r>
          </a:p>
        </p:txBody>
      </p:sp>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5475514" cy="4351338"/>
          </a:xfrm>
        </p:spPr>
        <p:txBody>
          <a:bodyPr/>
          <a:lstStyle/>
          <a:p>
            <a:r>
              <a:rPr lang="en-US" dirty="0"/>
              <a:t>Nonlinear Operator </a:t>
            </a:r>
          </a:p>
          <a:p>
            <a:endParaRPr lang="en-US" dirty="0"/>
          </a:p>
        </p:txBody>
      </p:sp>
      <p:pic>
        <p:nvPicPr>
          <p:cNvPr id="8" name="图片 7">
            <a:extLst>
              <a:ext uri="{FF2B5EF4-FFF2-40B4-BE49-F238E27FC236}">
                <a16:creationId xmlns:a16="http://schemas.microsoft.com/office/drawing/2014/main" id="{D237A51D-C9CF-4658-8C3D-8E85EAE45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1703" y="126561"/>
            <a:ext cx="5450297" cy="2587977"/>
          </a:xfrm>
          <a:prstGeom prst="rect">
            <a:avLst/>
          </a:prstGeom>
        </p:spPr>
      </p:pic>
      <p:pic>
        <p:nvPicPr>
          <p:cNvPr id="9" name="图片 8">
            <a:extLst>
              <a:ext uri="{FF2B5EF4-FFF2-40B4-BE49-F238E27FC236}">
                <a16:creationId xmlns:a16="http://schemas.microsoft.com/office/drawing/2014/main" id="{AF7D67F3-54A6-4D17-B654-778AF2BCF739}"/>
              </a:ext>
            </a:extLst>
          </p:cNvPr>
          <p:cNvPicPr>
            <a:picLocks noChangeAspect="1"/>
          </p:cNvPicPr>
          <p:nvPr/>
        </p:nvPicPr>
        <p:blipFill>
          <a:blip r:embed="rId4"/>
          <a:stretch>
            <a:fillRect/>
          </a:stretch>
        </p:blipFill>
        <p:spPr>
          <a:xfrm>
            <a:off x="4232289" y="1825625"/>
            <a:ext cx="518523" cy="536403"/>
          </a:xfrm>
          <a:prstGeom prst="rect">
            <a:avLst/>
          </a:prstGeom>
        </p:spPr>
      </p:pic>
      <p:pic>
        <p:nvPicPr>
          <p:cNvPr id="5" name="图片 4">
            <a:extLst>
              <a:ext uri="{FF2B5EF4-FFF2-40B4-BE49-F238E27FC236}">
                <a16:creationId xmlns:a16="http://schemas.microsoft.com/office/drawing/2014/main" id="{72816155-2291-4B56-ADFB-6BE2EC41F403}"/>
              </a:ext>
            </a:extLst>
          </p:cNvPr>
          <p:cNvPicPr>
            <a:picLocks noChangeAspect="1"/>
          </p:cNvPicPr>
          <p:nvPr/>
        </p:nvPicPr>
        <p:blipFill>
          <a:blip r:embed="rId5"/>
          <a:stretch>
            <a:fillRect/>
          </a:stretch>
        </p:blipFill>
        <p:spPr>
          <a:xfrm>
            <a:off x="780002" y="2522623"/>
            <a:ext cx="5889160" cy="1277937"/>
          </a:xfrm>
          <a:prstGeom prst="rect">
            <a:avLst/>
          </a:prstGeom>
        </p:spPr>
      </p:pic>
      <p:pic>
        <p:nvPicPr>
          <p:cNvPr id="6" name="图片 5">
            <a:extLst>
              <a:ext uri="{FF2B5EF4-FFF2-40B4-BE49-F238E27FC236}">
                <a16:creationId xmlns:a16="http://schemas.microsoft.com/office/drawing/2014/main" id="{14736165-8EFB-4D82-AD41-880A45EC1886}"/>
              </a:ext>
            </a:extLst>
          </p:cNvPr>
          <p:cNvPicPr>
            <a:picLocks noChangeAspect="1"/>
          </p:cNvPicPr>
          <p:nvPr/>
        </p:nvPicPr>
        <p:blipFill>
          <a:blip r:embed="rId6"/>
          <a:stretch>
            <a:fillRect/>
          </a:stretch>
        </p:blipFill>
        <p:spPr>
          <a:xfrm>
            <a:off x="1102360" y="3832932"/>
            <a:ext cx="4183602" cy="1143000"/>
          </a:xfrm>
          <a:prstGeom prst="rect">
            <a:avLst/>
          </a:prstGeom>
        </p:spPr>
      </p:pic>
      <p:pic>
        <p:nvPicPr>
          <p:cNvPr id="14" name="图片 13">
            <a:extLst>
              <a:ext uri="{FF2B5EF4-FFF2-40B4-BE49-F238E27FC236}">
                <a16:creationId xmlns:a16="http://schemas.microsoft.com/office/drawing/2014/main" id="{D70BDE09-A7AE-4439-86EE-C3ED7E1EC8C1}"/>
              </a:ext>
            </a:extLst>
          </p:cNvPr>
          <p:cNvPicPr>
            <a:picLocks noChangeAspect="1"/>
          </p:cNvPicPr>
          <p:nvPr/>
        </p:nvPicPr>
        <p:blipFill>
          <a:blip r:embed="rId7"/>
          <a:stretch>
            <a:fillRect/>
          </a:stretch>
        </p:blipFill>
        <p:spPr>
          <a:xfrm>
            <a:off x="1102360" y="5008304"/>
            <a:ext cx="4089879" cy="916133"/>
          </a:xfrm>
          <a:prstGeom prst="rect">
            <a:avLst/>
          </a:prstGeom>
        </p:spPr>
      </p:pic>
    </p:spTree>
    <p:extLst>
      <p:ext uri="{BB962C8B-B14F-4D97-AF65-F5344CB8AC3E}">
        <p14:creationId xmlns:p14="http://schemas.microsoft.com/office/powerpoint/2010/main" val="402506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4996BA-34C9-4E70-A359-F0FEC84C70D5}"/>
              </a:ext>
            </a:extLst>
          </p:cNvPr>
          <p:cNvSpPr>
            <a:spLocks noGrp="1"/>
          </p:cNvSpPr>
          <p:nvPr>
            <p:ph type="title"/>
          </p:nvPr>
        </p:nvSpPr>
        <p:spPr>
          <a:xfrm>
            <a:off x="838200" y="243742"/>
            <a:ext cx="10515600" cy="1325563"/>
          </a:xfrm>
        </p:spPr>
        <p:txBody>
          <a:bodyPr/>
          <a:lstStyle/>
          <a:p>
            <a:r>
              <a:rPr lang="en-US" dirty="0"/>
              <a:t>S</a:t>
            </a:r>
            <a:r>
              <a:rPr lang="en-US" altLang="zh-CN" dirty="0"/>
              <a:t>tructure of Linearized System</a:t>
            </a:r>
            <a:endParaRPr lang="en-US" dirty="0"/>
          </a:p>
        </p:txBody>
      </p:sp>
      <p:pic>
        <p:nvPicPr>
          <p:cNvPr id="4" name="图片 3">
            <a:extLst>
              <a:ext uri="{FF2B5EF4-FFF2-40B4-BE49-F238E27FC236}">
                <a16:creationId xmlns:a16="http://schemas.microsoft.com/office/drawing/2014/main" id="{14617FE1-309A-4D1C-A49E-D7414B9E523B}"/>
              </a:ext>
            </a:extLst>
          </p:cNvPr>
          <p:cNvPicPr>
            <a:picLocks noChangeAspect="1"/>
          </p:cNvPicPr>
          <p:nvPr/>
        </p:nvPicPr>
        <p:blipFill>
          <a:blip r:embed="rId3"/>
          <a:stretch>
            <a:fillRect/>
          </a:stretch>
        </p:blipFill>
        <p:spPr>
          <a:xfrm>
            <a:off x="838200" y="1573928"/>
            <a:ext cx="2038350" cy="514350"/>
          </a:xfrm>
          <a:prstGeom prst="rect">
            <a:avLst/>
          </a:prstGeom>
        </p:spPr>
      </p:pic>
      <p:pic>
        <p:nvPicPr>
          <p:cNvPr id="5" name="图片 4">
            <a:extLst>
              <a:ext uri="{FF2B5EF4-FFF2-40B4-BE49-F238E27FC236}">
                <a16:creationId xmlns:a16="http://schemas.microsoft.com/office/drawing/2014/main" id="{13752DCA-5D63-49BE-BDAA-1F5DCE8DD8C0}"/>
              </a:ext>
            </a:extLst>
          </p:cNvPr>
          <p:cNvPicPr>
            <a:picLocks noChangeAspect="1"/>
          </p:cNvPicPr>
          <p:nvPr/>
        </p:nvPicPr>
        <p:blipFill>
          <a:blip r:embed="rId4"/>
          <a:stretch>
            <a:fillRect/>
          </a:stretch>
        </p:blipFill>
        <p:spPr>
          <a:xfrm>
            <a:off x="838200" y="2075975"/>
            <a:ext cx="2762250" cy="561975"/>
          </a:xfrm>
          <a:prstGeom prst="rect">
            <a:avLst/>
          </a:prstGeom>
        </p:spPr>
      </p:pic>
      <p:pic>
        <p:nvPicPr>
          <p:cNvPr id="6" name="图片 5">
            <a:extLst>
              <a:ext uri="{FF2B5EF4-FFF2-40B4-BE49-F238E27FC236}">
                <a16:creationId xmlns:a16="http://schemas.microsoft.com/office/drawing/2014/main" id="{C5AB3EEC-8F9E-4725-A740-A61D3B1C67D1}"/>
              </a:ext>
            </a:extLst>
          </p:cNvPr>
          <p:cNvPicPr>
            <a:picLocks noChangeAspect="1"/>
          </p:cNvPicPr>
          <p:nvPr/>
        </p:nvPicPr>
        <p:blipFill>
          <a:blip r:embed="rId5"/>
          <a:stretch>
            <a:fillRect/>
          </a:stretch>
        </p:blipFill>
        <p:spPr>
          <a:xfrm>
            <a:off x="6431595" y="1251853"/>
            <a:ext cx="5418078" cy="1325563"/>
          </a:xfrm>
          <a:prstGeom prst="rect">
            <a:avLst/>
          </a:prstGeom>
        </p:spPr>
      </p:pic>
      <p:pic>
        <p:nvPicPr>
          <p:cNvPr id="7" name="图片 6">
            <a:extLst>
              <a:ext uri="{FF2B5EF4-FFF2-40B4-BE49-F238E27FC236}">
                <a16:creationId xmlns:a16="http://schemas.microsoft.com/office/drawing/2014/main" id="{2F05419A-82D9-4314-BE2E-7979CAEE30DF}"/>
              </a:ext>
            </a:extLst>
          </p:cNvPr>
          <p:cNvPicPr>
            <a:picLocks noChangeAspect="1"/>
          </p:cNvPicPr>
          <p:nvPr/>
        </p:nvPicPr>
        <p:blipFill>
          <a:blip r:embed="rId6"/>
          <a:stretch>
            <a:fillRect/>
          </a:stretch>
        </p:blipFill>
        <p:spPr>
          <a:xfrm>
            <a:off x="7386955" y="2682421"/>
            <a:ext cx="2762250" cy="561975"/>
          </a:xfrm>
          <a:prstGeom prst="rect">
            <a:avLst/>
          </a:prstGeom>
        </p:spPr>
      </p:pic>
      <p:sp>
        <p:nvSpPr>
          <p:cNvPr id="8" name="文本框 7">
            <a:extLst>
              <a:ext uri="{FF2B5EF4-FFF2-40B4-BE49-F238E27FC236}">
                <a16:creationId xmlns:a16="http://schemas.microsoft.com/office/drawing/2014/main" id="{C6F597E7-4EFA-473A-80B6-E172E4767445}"/>
              </a:ext>
            </a:extLst>
          </p:cNvPr>
          <p:cNvSpPr txBox="1"/>
          <p:nvPr/>
        </p:nvSpPr>
        <p:spPr>
          <a:xfrm>
            <a:off x="3600450" y="1573928"/>
            <a:ext cx="4010025" cy="461665"/>
          </a:xfrm>
          <a:prstGeom prst="rect">
            <a:avLst/>
          </a:prstGeom>
          <a:noFill/>
        </p:spPr>
        <p:txBody>
          <a:bodyPr wrap="square" rtlCol="0">
            <a:spAutoFit/>
          </a:bodyPr>
          <a:lstStyle/>
          <a:p>
            <a:r>
              <a:rPr lang="en-US" sz="2400" dirty="0"/>
              <a:t>Gauss Newton</a:t>
            </a:r>
          </a:p>
        </p:txBody>
      </p:sp>
      <p:sp>
        <p:nvSpPr>
          <p:cNvPr id="9" name="文本框 8">
            <a:extLst>
              <a:ext uri="{FF2B5EF4-FFF2-40B4-BE49-F238E27FC236}">
                <a16:creationId xmlns:a16="http://schemas.microsoft.com/office/drawing/2014/main" id="{1E211256-7776-4976-A3C2-BA585DAF8203}"/>
              </a:ext>
            </a:extLst>
          </p:cNvPr>
          <p:cNvSpPr txBox="1"/>
          <p:nvPr/>
        </p:nvSpPr>
        <p:spPr>
          <a:xfrm>
            <a:off x="3600450" y="2067889"/>
            <a:ext cx="4010025" cy="461665"/>
          </a:xfrm>
          <a:prstGeom prst="rect">
            <a:avLst/>
          </a:prstGeom>
          <a:noFill/>
        </p:spPr>
        <p:txBody>
          <a:bodyPr wrap="square" rtlCol="0">
            <a:spAutoFit/>
          </a:bodyPr>
          <a:lstStyle/>
          <a:p>
            <a:r>
              <a:rPr lang="en-US" sz="2400" dirty="0"/>
              <a:t>Levenberg Marquardt</a:t>
            </a:r>
          </a:p>
        </p:txBody>
      </p:sp>
      <p:pic>
        <p:nvPicPr>
          <p:cNvPr id="10" name="图片 9">
            <a:extLst>
              <a:ext uri="{FF2B5EF4-FFF2-40B4-BE49-F238E27FC236}">
                <a16:creationId xmlns:a16="http://schemas.microsoft.com/office/drawing/2014/main" id="{F1FAC69A-481E-47A7-9124-9D1BE92740BF}"/>
              </a:ext>
            </a:extLst>
          </p:cNvPr>
          <p:cNvPicPr>
            <a:picLocks noChangeAspect="1"/>
          </p:cNvPicPr>
          <p:nvPr/>
        </p:nvPicPr>
        <p:blipFill>
          <a:blip r:embed="rId7"/>
          <a:stretch>
            <a:fillRect/>
          </a:stretch>
        </p:blipFill>
        <p:spPr>
          <a:xfrm>
            <a:off x="7386955" y="3387578"/>
            <a:ext cx="2809106" cy="635745"/>
          </a:xfrm>
          <a:prstGeom prst="rect">
            <a:avLst/>
          </a:prstGeom>
        </p:spPr>
      </p:pic>
      <p:pic>
        <p:nvPicPr>
          <p:cNvPr id="11" name="图片 10">
            <a:extLst>
              <a:ext uri="{FF2B5EF4-FFF2-40B4-BE49-F238E27FC236}">
                <a16:creationId xmlns:a16="http://schemas.microsoft.com/office/drawing/2014/main" id="{1C2EA8E8-F07F-40B4-B9BA-22F7535558AC}"/>
              </a:ext>
            </a:extLst>
          </p:cNvPr>
          <p:cNvPicPr>
            <a:picLocks noChangeAspect="1"/>
          </p:cNvPicPr>
          <p:nvPr/>
        </p:nvPicPr>
        <p:blipFill>
          <a:blip r:embed="rId8"/>
          <a:stretch>
            <a:fillRect/>
          </a:stretch>
        </p:blipFill>
        <p:spPr>
          <a:xfrm>
            <a:off x="838200" y="2630571"/>
            <a:ext cx="4844375" cy="1418353"/>
          </a:xfrm>
          <a:prstGeom prst="rect">
            <a:avLst/>
          </a:prstGeom>
        </p:spPr>
      </p:pic>
      <p:pic>
        <p:nvPicPr>
          <p:cNvPr id="12" name="图片 11">
            <a:extLst>
              <a:ext uri="{FF2B5EF4-FFF2-40B4-BE49-F238E27FC236}">
                <a16:creationId xmlns:a16="http://schemas.microsoft.com/office/drawing/2014/main" id="{C176A481-50A7-4283-A6F1-D0FEE7FEA2D4}"/>
              </a:ext>
            </a:extLst>
          </p:cNvPr>
          <p:cNvPicPr>
            <a:picLocks noChangeAspect="1"/>
          </p:cNvPicPr>
          <p:nvPr/>
        </p:nvPicPr>
        <p:blipFill>
          <a:blip r:embed="rId9"/>
          <a:stretch>
            <a:fillRect/>
          </a:stretch>
        </p:blipFill>
        <p:spPr>
          <a:xfrm>
            <a:off x="740814" y="3875943"/>
            <a:ext cx="8144548" cy="2881917"/>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F9063F-42BA-42C2-9C96-8CB307FFF558}"/>
                  </a:ext>
                </a:extLst>
              </p:cNvPr>
              <p:cNvSpPr txBox="1"/>
              <p:nvPr/>
            </p:nvSpPr>
            <p:spPr>
              <a:xfrm>
                <a:off x="7971892" y="5031688"/>
                <a:ext cx="5056825"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ea typeface="Cambria Math" panose="02040503050406030204" pitchFamily="18" charset="0"/>
                        </a:rPr>
                        <m:t>𝝁</m:t>
                      </m:r>
                      <m:r>
                        <a:rPr lang="en-US" sz="3200" b="1" i="1" smtClean="0">
                          <a:latin typeface="Cambria Math" panose="02040503050406030204" pitchFamily="18" charset="0"/>
                          <a:ea typeface="Cambria Math" panose="02040503050406030204" pitchFamily="18" charset="0"/>
                        </a:rPr>
                        <m:t>=</m:t>
                      </m:r>
                      <m:sSup>
                        <m:sSupPr>
                          <m:ctrlPr>
                            <a:rPr lang="en-US" sz="3200" b="1" i="1" smtClean="0">
                              <a:latin typeface="Cambria Math" panose="02040503050406030204" pitchFamily="18" charset="0"/>
                              <a:ea typeface="Cambria Math" panose="02040503050406030204" pitchFamily="18" charset="0"/>
                            </a:rPr>
                          </m:ctrlPr>
                        </m:sSupPr>
                        <m:e>
                          <m:r>
                            <a:rPr lang="en-US" sz="3200" b="1" i="1" smtClean="0">
                              <a:latin typeface="Cambria Math" panose="02040503050406030204" pitchFamily="18" charset="0"/>
                              <a:ea typeface="Cambria Math" panose="02040503050406030204" pitchFamily="18" charset="0"/>
                            </a:rPr>
                            <m:t>𝑨</m:t>
                          </m:r>
                        </m:e>
                        <m: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𝟏</m:t>
                          </m:r>
                        </m:sup>
                      </m:s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m:oMathPara>
                </a14:m>
                <a:endParaRPr lang="en-US" sz="3200" b="1" dirty="0"/>
              </a:p>
            </p:txBody>
          </p:sp>
        </mc:Choice>
        <mc:Fallback xmlns="">
          <p:sp>
            <p:nvSpPr>
              <p:cNvPr id="13" name="文本框 12">
                <a:extLst>
                  <a:ext uri="{FF2B5EF4-FFF2-40B4-BE49-F238E27FC236}">
                    <a16:creationId xmlns:a16="http://schemas.microsoft.com/office/drawing/2014/main" id="{87F9063F-42BA-42C2-9C96-8CB307FFF558}"/>
                  </a:ext>
                </a:extLst>
              </p:cNvPr>
              <p:cNvSpPr txBox="1">
                <a:spLocks noRot="1" noChangeAspect="1" noMove="1" noResize="1" noEditPoints="1" noAdjustHandles="1" noChangeArrowheads="1" noChangeShapeType="1" noTextEdit="1"/>
              </p:cNvSpPr>
              <p:nvPr/>
            </p:nvSpPr>
            <p:spPr>
              <a:xfrm>
                <a:off x="7971892" y="5031688"/>
                <a:ext cx="5056825" cy="5959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451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A4EB1-C194-4CAF-A778-5A32EEFBEC26}"/>
              </a:ext>
            </a:extLst>
          </p:cNvPr>
          <p:cNvSpPr>
            <a:spLocks noGrp="1"/>
          </p:cNvSpPr>
          <p:nvPr>
            <p:ph type="title"/>
          </p:nvPr>
        </p:nvSpPr>
        <p:spPr>
          <a:xfrm>
            <a:off x="489478" y="0"/>
            <a:ext cx="10515600" cy="1325563"/>
          </a:xfrm>
        </p:spPr>
        <p:txBody>
          <a:bodyPr/>
          <a:lstStyle/>
          <a:p>
            <a:r>
              <a:rPr lang="en-US" dirty="0"/>
              <a:t>G2O Framework</a:t>
            </a:r>
          </a:p>
        </p:txBody>
      </p:sp>
      <p:pic>
        <p:nvPicPr>
          <p:cNvPr id="4" name="图片 3">
            <a:extLst>
              <a:ext uri="{FF2B5EF4-FFF2-40B4-BE49-F238E27FC236}">
                <a16:creationId xmlns:a16="http://schemas.microsoft.com/office/drawing/2014/main" id="{DF24844E-5D34-4513-8E68-BE253D29CB56}"/>
              </a:ext>
            </a:extLst>
          </p:cNvPr>
          <p:cNvPicPr>
            <a:picLocks noChangeAspect="1"/>
          </p:cNvPicPr>
          <p:nvPr/>
        </p:nvPicPr>
        <p:blipFill>
          <a:blip r:embed="rId3"/>
          <a:stretch>
            <a:fillRect/>
          </a:stretch>
        </p:blipFill>
        <p:spPr>
          <a:xfrm>
            <a:off x="1456833" y="965200"/>
            <a:ext cx="8926928" cy="5433782"/>
          </a:xfrm>
          <a:prstGeom prst="rect">
            <a:avLst/>
          </a:prstGeom>
        </p:spPr>
      </p:pic>
      <p:sp>
        <p:nvSpPr>
          <p:cNvPr id="5" name="矩形 4">
            <a:extLst>
              <a:ext uri="{FF2B5EF4-FFF2-40B4-BE49-F238E27FC236}">
                <a16:creationId xmlns:a16="http://schemas.microsoft.com/office/drawing/2014/main" id="{274C4FCD-DEBE-4F16-B4AD-9BC232CA0F5D}"/>
              </a:ext>
            </a:extLst>
          </p:cNvPr>
          <p:cNvSpPr/>
          <p:nvPr/>
        </p:nvSpPr>
        <p:spPr>
          <a:xfrm>
            <a:off x="1456833" y="965200"/>
            <a:ext cx="28273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3A37ACFB-C153-4416-853C-0DAB16AB8064}"/>
              </a:ext>
            </a:extLst>
          </p:cNvPr>
          <p:cNvSpPr/>
          <p:nvPr/>
        </p:nvSpPr>
        <p:spPr>
          <a:xfrm>
            <a:off x="5384800" y="965200"/>
            <a:ext cx="2032000" cy="863600"/>
          </a:xfrm>
          <a:prstGeom prst="rect">
            <a:avLst/>
          </a:prstGeom>
          <a:solidFill>
            <a:schemeClr val="bg2">
              <a:alpha val="9000"/>
            </a:schemeClr>
          </a:solid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012C53DA-4DC3-4182-B38E-EE00A8FD979F}"/>
              </a:ext>
            </a:extLst>
          </p:cNvPr>
          <p:cNvSpPr/>
          <p:nvPr/>
        </p:nvSpPr>
        <p:spPr>
          <a:xfrm>
            <a:off x="2015067" y="1998133"/>
            <a:ext cx="1794933" cy="648230"/>
          </a:xfrm>
          <a:prstGeom prst="rect">
            <a:avLst/>
          </a:prstGeom>
          <a:solidFill>
            <a:schemeClr val="bg2">
              <a:alpha val="9000"/>
            </a:schemeClr>
          </a:solidFill>
          <a:ln w="47625">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5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908F7C83-A7E5-4E80-BC22-C5365F199C51}"/>
              </a:ext>
            </a:extLst>
          </p:cNvPr>
          <p:cNvSpPr>
            <a:spLocks noGrp="1"/>
          </p:cNvSpPr>
          <p:nvPr>
            <p:ph type="title"/>
          </p:nvPr>
        </p:nvSpPr>
        <p:spPr>
          <a:xfrm>
            <a:off x="333993" y="2080998"/>
            <a:ext cx="4410285" cy="2696003"/>
          </a:xfrm>
        </p:spPr>
        <p:txBody>
          <a:bodyPr vert="horz" lIns="91440" tIns="45720" rIns="91440" bIns="45720" rtlCol="0" anchor="t">
            <a:normAutofit/>
          </a:bodyPr>
          <a:lstStyle/>
          <a:p>
            <a:r>
              <a:rPr lang="en-US" sz="3100" kern="1200" dirty="0">
                <a:solidFill>
                  <a:srgbClr val="FFFFFF"/>
                </a:solidFill>
                <a:latin typeface="+mj-lt"/>
                <a:ea typeface="+mj-ea"/>
                <a:cs typeface="+mj-cs"/>
              </a:rPr>
              <a:t>A</a:t>
            </a:r>
            <a:r>
              <a:rPr lang="en-US" altLang="zh-CN" sz="3100" kern="1200" dirty="0">
                <a:solidFill>
                  <a:srgbClr val="FFFFFF"/>
                </a:solidFill>
                <a:latin typeface="+mj-lt"/>
                <a:ea typeface="+mj-ea"/>
                <a:cs typeface="+mj-cs"/>
              </a:rPr>
              <a:t>pplication </a:t>
            </a:r>
            <a:r>
              <a:rPr lang="en-US" sz="3100" kern="1200" dirty="0">
                <a:solidFill>
                  <a:srgbClr val="FFFFFF"/>
                </a:solidFill>
                <a:latin typeface="+mj-lt"/>
                <a:ea typeface="+mj-ea"/>
                <a:cs typeface="+mj-cs"/>
              </a:rPr>
              <a:t>E</a:t>
            </a:r>
            <a:r>
              <a:rPr lang="en-US" altLang="zh-CN" sz="3100" kern="1200" dirty="0">
                <a:solidFill>
                  <a:srgbClr val="FFFFFF"/>
                </a:solidFill>
                <a:latin typeface="+mj-lt"/>
                <a:ea typeface="+mj-ea"/>
                <a:cs typeface="+mj-cs"/>
              </a:rPr>
              <a:t>xample:  </a:t>
            </a:r>
            <a:br>
              <a:rPr lang="en-US" altLang="zh-CN" sz="3100" kern="1200" dirty="0">
                <a:solidFill>
                  <a:srgbClr val="FFFFFF"/>
                </a:solidFill>
                <a:latin typeface="+mj-lt"/>
                <a:ea typeface="+mj-ea"/>
                <a:cs typeface="+mj-cs"/>
              </a:rPr>
            </a:br>
            <a:r>
              <a:rPr lang="en-US" altLang="zh-CN" sz="3100" dirty="0">
                <a:solidFill>
                  <a:srgbClr val="FFFFFF"/>
                </a:solidFill>
              </a:rPr>
              <a:t>G2O Based SLAM method for </a:t>
            </a:r>
            <a:r>
              <a:rPr lang="en-US" altLang="zh-CN" sz="3100" b="1" i="1" kern="1200" dirty="0" err="1">
                <a:solidFill>
                  <a:srgbClr val="FFFFFF"/>
                </a:solidFill>
                <a:latin typeface="+mj-lt"/>
                <a:ea typeface="+mj-ea"/>
                <a:cs typeface="+mj-cs"/>
              </a:rPr>
              <a:t>SmartCane</a:t>
            </a:r>
            <a:r>
              <a:rPr lang="en-US" altLang="zh-CN" sz="3100" kern="1200" dirty="0">
                <a:solidFill>
                  <a:srgbClr val="FFFFFF"/>
                </a:solidFill>
                <a:latin typeface="+mj-lt"/>
                <a:ea typeface="+mj-ea"/>
                <a:cs typeface="+mj-cs"/>
              </a:rPr>
              <a:t> Project</a:t>
            </a:r>
            <a:endParaRPr lang="en-US" sz="3100" kern="1200" dirty="0">
              <a:solidFill>
                <a:srgbClr val="FFFFFF"/>
              </a:solidFill>
              <a:latin typeface="+mj-lt"/>
              <a:ea typeface="+mj-ea"/>
              <a:cs typeface="+mj-cs"/>
            </a:endParaRPr>
          </a:p>
        </p:txBody>
      </p:sp>
      <p:pic>
        <p:nvPicPr>
          <p:cNvPr id="4" name="Picture 4">
            <a:extLst>
              <a:ext uri="{FF2B5EF4-FFF2-40B4-BE49-F238E27FC236}">
                <a16:creationId xmlns:a16="http://schemas.microsoft.com/office/drawing/2014/main" id="{7A752FC9-BDF6-4820-ADC3-F7CAF775862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50198" y="743798"/>
            <a:ext cx="4075603" cy="5362640"/>
          </a:xfrm>
          <a:prstGeom prst="rect">
            <a:avLst/>
          </a:prstGeom>
          <a:ln w="9525">
            <a:noFill/>
          </a:ln>
        </p:spPr>
      </p:pic>
      <p:sp>
        <p:nvSpPr>
          <p:cNvPr id="5" name="文本框 4">
            <a:extLst>
              <a:ext uri="{FF2B5EF4-FFF2-40B4-BE49-F238E27FC236}">
                <a16:creationId xmlns:a16="http://schemas.microsoft.com/office/drawing/2014/main" id="{AAC4080F-0DDB-44EF-A3B3-7620EB40BA70}"/>
              </a:ext>
            </a:extLst>
          </p:cNvPr>
          <p:cNvSpPr txBox="1"/>
          <p:nvPr/>
        </p:nvSpPr>
        <p:spPr>
          <a:xfrm>
            <a:off x="3912434" y="6388571"/>
            <a:ext cx="8529402" cy="461665"/>
          </a:xfrm>
          <a:prstGeom prst="rect">
            <a:avLst/>
          </a:prstGeom>
          <a:noFill/>
        </p:spPr>
        <p:txBody>
          <a:bodyPr wrap="square" rtlCol="0">
            <a:spAutoFit/>
          </a:bodyPr>
          <a:lstStyle/>
          <a:p>
            <a:r>
              <a:rPr lang="en-US" sz="1200" dirty="0"/>
              <a:t>H. Zhang and C. Ye, "An Indoor Wayfinding System based on Geometric Features Aided Graph SLAM for the Visually Impaired," IEEE Transactions on Neural Systems and Rehabilitation Engineering, vol. 25, no. 9, pp. 1592-1604, 2017</a:t>
            </a:r>
          </a:p>
        </p:txBody>
      </p:sp>
    </p:spTree>
    <p:extLst>
      <p:ext uri="{BB962C8B-B14F-4D97-AF65-F5344CB8AC3E}">
        <p14:creationId xmlns:p14="http://schemas.microsoft.com/office/powerpoint/2010/main" val="2298485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Shape 101"/>
          <p:cNvSpPr txBox="1">
            <a:spLocks noGrp="1"/>
          </p:cNvSpPr>
          <p:nvPr>
            <p:ph type="title"/>
          </p:nvPr>
        </p:nvSpPr>
        <p:spPr>
          <a:xfrm>
            <a:off x="1498918" y="94351"/>
            <a:ext cx="9144000" cy="587022"/>
          </a:xfrm>
          <a:prstGeom prst="rect">
            <a:avLst/>
          </a:prstGeom>
          <a:solidFill>
            <a:srgbClr val="558ED5">
              <a:alpha val="65098"/>
            </a:srgbClr>
          </a:solidFill>
          <a:ln w="9525" cap="flat">
            <a:noFill/>
            <a:prstDash val="solid"/>
            <a:round/>
            <a:headEnd type="none" w="med" len="med"/>
            <a:tailEnd type="none" w="med" len="med"/>
          </a:ln>
        </p:spPr>
        <p:txBody>
          <a:bodyPr vert="horz" lIns="91425" tIns="45700" rIns="91425" bIns="45700" rtlCol="0" anchor="ctr" anchorCtr="0">
            <a:noAutofit/>
          </a:bodyPr>
          <a:lstStyle/>
          <a:p>
            <a:pPr algn="ctr">
              <a:spcBef>
                <a:spcPts val="0"/>
              </a:spcBef>
              <a:buClr>
                <a:srgbClr val="FFCC66"/>
              </a:buClr>
              <a:buSzPct val="25000"/>
            </a:pPr>
            <a:r>
              <a:rPr lang="en-US" sz="2800" dirty="0">
                <a:solidFill>
                  <a:schemeClr val="bg1"/>
                </a:solidFill>
                <a:latin typeface="Calibri"/>
                <a:ea typeface="Calibri"/>
                <a:cs typeface="Calibri"/>
                <a:sym typeface="Calibri"/>
              </a:rPr>
              <a:t>Plane-Aided Graph SLAM</a:t>
            </a:r>
          </a:p>
        </p:txBody>
      </p:sp>
      <p:sp>
        <p:nvSpPr>
          <p:cNvPr id="2057" name="Rectangle 2056"/>
          <p:cNvSpPr/>
          <p:nvPr/>
        </p:nvSpPr>
        <p:spPr>
          <a:xfrm>
            <a:off x="7908186" y="820080"/>
            <a:ext cx="2999732"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Parameterization of Plane </a:t>
            </a:r>
          </a:p>
        </p:txBody>
      </p:sp>
      <mc:AlternateContent xmlns:mc="http://schemas.openxmlformats.org/markup-compatibility/2006" xmlns:a14="http://schemas.microsoft.com/office/drawing/2010/main">
        <mc:Choice Requires="a14">
          <p:sp>
            <p:nvSpPr>
              <p:cNvPr id="2058" name="Rectangle 2057"/>
              <p:cNvSpPr/>
              <p:nvPr/>
            </p:nvSpPr>
            <p:spPr>
              <a:xfrm>
                <a:off x="8106623" y="5533483"/>
                <a:ext cx="3117968" cy="8850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a:rPr>
                            <m:t>𝑪</m:t>
                          </m:r>
                        </m:e>
                        <m:sub>
                          <m:sSubSup>
                            <m:sSubSupPr>
                              <m:ctrlPr>
                                <a:rPr lang="en-US" sz="1600" b="1" i="1">
                                  <a:latin typeface="Cambria Math" panose="02040503050406030204" pitchFamily="18" charset="0"/>
                                </a:rPr>
                              </m:ctrlPr>
                            </m:sSubSupPr>
                            <m:e>
                              <m:r>
                                <a:rPr lang="en-US" sz="1600" b="1" i="1">
                                  <a:latin typeface="Cambria Math"/>
                                </a:rPr>
                                <m:t>𝝅</m:t>
                              </m:r>
                            </m:e>
                            <m:sub>
                              <m:r>
                                <a:rPr lang="en-US" sz="1600" b="1" i="1">
                                  <a:latin typeface="Cambria Math"/>
                                </a:rPr>
                                <m:t>𝒌</m:t>
                              </m:r>
                            </m:sub>
                            <m:sup>
                              <m:r>
                                <a:rPr lang="en-US" sz="1600" b="1" i="1">
                                  <a:latin typeface="Cambria Math"/>
                                </a:rPr>
                                <m:t>𝒊</m:t>
                              </m:r>
                            </m:sup>
                          </m:sSubSup>
                        </m:sub>
                      </m:sSub>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𝑭</m:t>
                          </m:r>
                        </m:e>
                        <m:sub>
                          <m:r>
                            <a:rPr lang="en-US" sz="1600" b="1" i="1">
                              <a:latin typeface="Cambria Math"/>
                            </a:rPr>
                            <m:t>𝒒</m:t>
                          </m:r>
                        </m:sub>
                      </m:sSub>
                      <m:d>
                        <m:dPr>
                          <m:ctrlPr>
                            <a:rPr lang="en-US" sz="1600" b="1" i="1">
                              <a:latin typeface="Cambria Math" panose="02040503050406030204" pitchFamily="18" charset="0"/>
                            </a:rPr>
                          </m:ctrlPr>
                        </m:dPr>
                        <m:e>
                          <m:m>
                            <m:mPr>
                              <m:mcs>
                                <m:mc>
                                  <m:mcPr>
                                    <m:count m:val="3"/>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a:latin typeface="Cambria Math"/>
                                      </a:rPr>
                                      <m:t>𝜮</m:t>
                                    </m:r>
                                  </m:e>
                                  <m:sub>
                                    <m:sSub>
                                      <m:sSubPr>
                                        <m:ctrlPr>
                                          <a:rPr lang="en-US" sz="1600" b="1" i="1">
                                            <a:latin typeface="Cambria Math" panose="02040503050406030204" pitchFamily="18" charset="0"/>
                                          </a:rPr>
                                        </m:ctrlPr>
                                      </m:sSubPr>
                                      <m:e>
                                        <m:r>
                                          <a:rPr lang="en-US" sz="1600" b="1" i="1">
                                            <a:latin typeface="Cambria Math"/>
                                          </a:rPr>
                                          <m:t>𝒒</m:t>
                                        </m:r>
                                      </m:e>
                                      <m:sub>
                                        <m:r>
                                          <a:rPr lang="en-US" sz="1600" b="1" i="1">
                                            <a:latin typeface="Cambria Math"/>
                                          </a:rPr>
                                          <m:t>𝟏</m:t>
                                        </m:r>
                                      </m:sub>
                                    </m:sSub>
                                  </m:sub>
                                </m:sSub>
                              </m:e>
                              <m:e>
                                <m:r>
                                  <a:rPr lang="en-US" sz="1600" b="1" i="1">
                                    <a:latin typeface="Cambria Math"/>
                                  </a:rPr>
                                  <m:t>⋯</m:t>
                                </m:r>
                              </m:e>
                              <m:e>
                                <m:r>
                                  <a:rPr lang="en-US" sz="1600" b="1" i="1">
                                    <a:latin typeface="Cambria Math"/>
                                  </a:rPr>
                                  <m:t>𝟎</m:t>
                                </m:r>
                              </m:e>
                            </m:mr>
                            <m:mr>
                              <m:e>
                                <m:r>
                                  <a:rPr lang="en-US" sz="1600" b="1" i="1">
                                    <a:latin typeface="Cambria Math"/>
                                  </a:rPr>
                                  <m:t>⋮</m:t>
                                </m:r>
                              </m:e>
                              <m:e>
                                <m:r>
                                  <a:rPr lang="en-US" sz="1600" b="1" i="1">
                                    <a:latin typeface="Cambria Math"/>
                                  </a:rPr>
                                  <m:t>⋱</m:t>
                                </m:r>
                              </m:e>
                              <m:e>
                                <m:r>
                                  <a:rPr lang="en-US" sz="1600" b="1" i="1">
                                    <a:latin typeface="Cambria Math"/>
                                  </a:rPr>
                                  <m:t>⋮</m:t>
                                </m:r>
                              </m:e>
                            </m:mr>
                            <m:mr>
                              <m:e>
                                <m:r>
                                  <a:rPr lang="en-US" sz="1600" b="1" i="1">
                                    <a:latin typeface="Cambria Math"/>
                                  </a:rPr>
                                  <m:t>𝟎</m:t>
                                </m:r>
                              </m:e>
                              <m:e>
                                <m:r>
                                  <a:rPr lang="en-US" sz="1600" b="1" i="1">
                                    <a:latin typeface="Cambria Math"/>
                                  </a:rPr>
                                  <m:t>⋯</m:t>
                                </m:r>
                              </m:e>
                              <m:e>
                                <m:sSub>
                                  <m:sSubPr>
                                    <m:ctrlPr>
                                      <a:rPr lang="en-US" sz="1600" b="1" i="1">
                                        <a:latin typeface="Cambria Math" panose="02040503050406030204" pitchFamily="18" charset="0"/>
                                      </a:rPr>
                                    </m:ctrlPr>
                                  </m:sSubPr>
                                  <m:e>
                                    <m:r>
                                      <a:rPr lang="en-US" sz="1600" b="1" i="1">
                                        <a:latin typeface="Cambria Math"/>
                                      </a:rPr>
                                      <m:t>𝜮</m:t>
                                    </m:r>
                                  </m:e>
                                  <m:sub>
                                    <m:sSub>
                                      <m:sSubPr>
                                        <m:ctrlPr>
                                          <a:rPr lang="en-US" sz="1600" b="1" i="1">
                                            <a:latin typeface="Cambria Math" panose="02040503050406030204" pitchFamily="18" charset="0"/>
                                          </a:rPr>
                                        </m:ctrlPr>
                                      </m:sSubPr>
                                      <m:e>
                                        <m:r>
                                          <a:rPr lang="en-US" sz="1600" b="1" i="1">
                                            <a:latin typeface="Cambria Math"/>
                                          </a:rPr>
                                          <m:t>𝒒</m:t>
                                        </m:r>
                                      </m:e>
                                      <m:sub>
                                        <m:r>
                                          <a:rPr lang="en-US" sz="1600" b="1" i="1">
                                            <a:latin typeface="Cambria Math"/>
                                          </a:rPr>
                                          <m:t>𝒎</m:t>
                                        </m:r>
                                      </m:sub>
                                    </m:sSub>
                                  </m:sub>
                                </m:sSub>
                              </m:e>
                            </m:mr>
                          </m:m>
                        </m:e>
                      </m:d>
                      <m:sSubSup>
                        <m:sSubSupPr>
                          <m:ctrlPr>
                            <a:rPr lang="en-US" sz="1600" b="1" i="1">
                              <a:latin typeface="Cambria Math" panose="02040503050406030204" pitchFamily="18" charset="0"/>
                            </a:rPr>
                          </m:ctrlPr>
                        </m:sSubSupPr>
                        <m:e>
                          <m:r>
                            <a:rPr lang="en-US" sz="1600" b="1" i="1">
                              <a:latin typeface="Cambria Math"/>
                            </a:rPr>
                            <m:t>𝑭</m:t>
                          </m:r>
                        </m:e>
                        <m:sub>
                          <m:r>
                            <a:rPr lang="en-US" sz="1600" b="1" i="1">
                              <a:latin typeface="Cambria Math"/>
                            </a:rPr>
                            <m:t>𝒒</m:t>
                          </m:r>
                        </m:sub>
                        <m:sup>
                          <m:r>
                            <a:rPr lang="en-US" sz="1600" b="1" i="1">
                              <a:latin typeface="Cambria Math"/>
                            </a:rPr>
                            <m:t>𝑻</m:t>
                          </m:r>
                        </m:sup>
                      </m:sSubSup>
                    </m:oMath>
                  </m:oMathPara>
                </a14:m>
                <a:endParaRPr lang="en-US" b="1" dirty="0"/>
              </a:p>
            </p:txBody>
          </p:sp>
        </mc:Choice>
        <mc:Fallback xmlns="">
          <p:sp>
            <p:nvSpPr>
              <p:cNvPr id="2058" name="Rectangle 2057"/>
              <p:cNvSpPr>
                <a:spLocks noRot="1" noChangeAspect="1" noMove="1" noResize="1" noEditPoints="1" noAdjustHandles="1" noChangeArrowheads="1" noChangeShapeType="1" noTextEdit="1"/>
              </p:cNvSpPr>
              <p:nvPr/>
            </p:nvSpPr>
            <p:spPr>
              <a:xfrm>
                <a:off x="8106623" y="5533483"/>
                <a:ext cx="3117968" cy="8850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9" name="Rectangle 2058"/>
              <p:cNvSpPr/>
              <p:nvPr/>
            </p:nvSpPr>
            <p:spPr>
              <a:xfrm>
                <a:off x="8065871" y="4372946"/>
                <a:ext cx="3117969" cy="10299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1" i="1" smtClean="0">
                              <a:latin typeface="Cambria Math" panose="02040503050406030204" pitchFamily="18" charset="0"/>
                            </a:rPr>
                          </m:ctrlPr>
                        </m:sSubSupPr>
                        <m:e>
                          <m:r>
                            <a:rPr lang="en-US" sz="1600" b="1" i="1">
                              <a:latin typeface="Cambria Math"/>
                            </a:rPr>
                            <m:t>𝒆</m:t>
                          </m:r>
                        </m:e>
                        <m:sub>
                          <m:r>
                            <a:rPr lang="en-US" sz="1600" b="1" i="1">
                              <a:latin typeface="Cambria Math"/>
                            </a:rPr>
                            <m:t>𝒊𝒌</m:t>
                          </m:r>
                        </m:sub>
                        <m:sup>
                          <m:r>
                            <a:rPr lang="en-US" sz="1600" b="1" i="1">
                              <a:latin typeface="Cambria Math"/>
                            </a:rPr>
                            <m:t>𝒇</m:t>
                          </m:r>
                        </m:sup>
                      </m:sSubSup>
                      <m:r>
                        <a:rPr lang="en-US" sz="1600" b="1" i="1">
                          <a:latin typeface="Cambria Math"/>
                        </a:rPr>
                        <m:t>=</m:t>
                      </m:r>
                      <m:sSubSup>
                        <m:sSubSupPr>
                          <m:ctrlPr>
                            <a:rPr lang="en-US" sz="1600" b="1" i="1">
                              <a:latin typeface="Cambria Math" panose="02040503050406030204" pitchFamily="18" charset="0"/>
                            </a:rPr>
                          </m:ctrlPr>
                        </m:sSubSupPr>
                        <m:e>
                          <m:r>
                            <a:rPr lang="en-US" sz="1600" b="1" i="1">
                              <a:latin typeface="Cambria Math"/>
                            </a:rPr>
                            <m:t>𝒛</m:t>
                          </m:r>
                        </m:e>
                        <m:sub>
                          <m:r>
                            <a:rPr lang="en-US" sz="1600" b="1" i="1">
                              <a:latin typeface="Cambria Math"/>
                            </a:rPr>
                            <m:t>𝒊𝒌</m:t>
                          </m:r>
                        </m:sub>
                        <m:sup>
                          <m:r>
                            <a:rPr lang="en-US" sz="1600" b="1" i="1">
                              <a:latin typeface="Cambria Math"/>
                            </a:rPr>
                            <m:t>𝒇</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𝒛</m:t>
                              </m:r>
                            </m:e>
                          </m:acc>
                        </m:e>
                        <m:sub>
                          <m:r>
                            <a:rPr lang="en-US" sz="1600" b="1" i="1">
                              <a:latin typeface="Cambria Math"/>
                            </a:rPr>
                            <m:t>𝒊𝒌</m:t>
                          </m:r>
                        </m:sub>
                        <m:sup>
                          <m:r>
                            <a:rPr lang="en-US" sz="1600" b="1" i="1">
                              <a:latin typeface="Cambria Math"/>
                            </a:rPr>
                            <m:t>𝒇</m:t>
                          </m:r>
                        </m:sup>
                      </m:sSubSup>
                      <m:r>
                        <a:rPr lang="en-US" sz="1600" b="1" i="1">
                          <a:latin typeface="Cambria Math"/>
                        </a:rPr>
                        <m:t>=</m:t>
                      </m:r>
                      <m:d>
                        <m:dPr>
                          <m:begChr m:val="["/>
                          <m:endChr m:val="]"/>
                          <m:ctrlPr>
                            <a:rPr lang="en-US" sz="1600" b="1" i="1">
                              <a:latin typeface="Cambria Math" panose="02040503050406030204" pitchFamily="18" charset="0"/>
                            </a:rPr>
                          </m:ctrlPr>
                        </m:dPr>
                        <m:e>
                          <m:m>
                            <m:mPr>
                              <m:mcs>
                                <m:mc>
                                  <m:mcPr>
                                    <m:count m:val="1"/>
                                    <m:mcJc m:val="center"/>
                                  </m:mcPr>
                                </m:mc>
                              </m:mcs>
                              <m:ctrlPr>
                                <a:rPr lang="en-US" sz="1600" b="1" i="1" smtClean="0">
                                  <a:latin typeface="Cambria Math" panose="02040503050406030204" pitchFamily="18" charset="0"/>
                                </a:rPr>
                              </m:ctrlPr>
                            </m:mPr>
                            <m:mr>
                              <m:e>
                                <m:sSubSup>
                                  <m:sSubSupPr>
                                    <m:ctrlPr>
                                      <a:rPr lang="en-US" sz="1600" b="1" i="1">
                                        <a:latin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𝜶</m:t>
                                    </m:r>
                                  </m:e>
                                  <m:sub>
                                    <m:r>
                                      <a:rPr lang="en-US" sz="1600" b="1" i="1">
                                        <a:latin typeface="Cambria Math"/>
                                      </a:rPr>
                                      <m:t>𝒌</m:t>
                                    </m:r>
                                  </m:sub>
                                  <m:sup>
                                    <m:r>
                                      <a:rPr lang="en-US" sz="1600" b="1" i="1">
                                        <a:latin typeface="Cambria Math"/>
                                      </a:rPr>
                                      <m:t>𝒊</m:t>
                                    </m:r>
                                  </m:sup>
                                </m:sSubSup>
                              </m:e>
                            </m:mr>
                            <m:mr>
                              <m:e>
                                <m:eqArr>
                                  <m:eqArrPr>
                                    <m:ctrlPr>
                                      <a:rPr lang="en-US" sz="1600" b="1" i="1">
                                        <a:latin typeface="Cambria Math" panose="02040503050406030204" pitchFamily="18" charset="0"/>
                                      </a:rPr>
                                    </m:ctrlPr>
                                  </m:eqArrPr>
                                  <m:e>
                                    <m:sSubSup>
                                      <m:sSubSupPr>
                                        <m:ctrlPr>
                                          <a:rPr lang="en-US" sz="1600" b="1" i="1">
                                            <a:latin typeface="Cambria Math" panose="02040503050406030204" pitchFamily="18" charset="0"/>
                                          </a:rPr>
                                        </m:ctrlPr>
                                      </m:sSubSupPr>
                                      <m:e>
                                        <m:r>
                                          <a:rPr lang="en-US" sz="1600" b="1" i="1" smtClean="0">
                                            <a:latin typeface="Cambria Math" panose="02040503050406030204" pitchFamily="18" charset="0"/>
                                            <a:ea typeface="Cambria Math" panose="02040503050406030204" pitchFamily="18" charset="0"/>
                                          </a:rPr>
                                          <m:t>𝜷</m:t>
                                        </m:r>
                                      </m:e>
                                      <m:sub>
                                        <m:r>
                                          <a:rPr lang="en-US" sz="1600" b="1" i="1">
                                            <a:latin typeface="Cambria Math"/>
                                          </a:rPr>
                                          <m:t>𝒌</m:t>
                                        </m:r>
                                      </m:sub>
                                      <m:sup>
                                        <m:r>
                                          <a:rPr lang="en-US" sz="1600" b="1" i="1">
                                            <a:latin typeface="Cambria Math"/>
                                          </a:rPr>
                                          <m:t>𝒊</m:t>
                                        </m:r>
                                      </m:sup>
                                    </m:sSubSup>
                                  </m:e>
                                  <m:e>
                                    <m:sSubSup>
                                      <m:sSubSupPr>
                                        <m:ctrlPr>
                                          <a:rPr lang="en-US" sz="1600" b="1" i="1">
                                            <a:latin typeface="Cambria Math" panose="02040503050406030204" pitchFamily="18" charset="0"/>
                                          </a:rPr>
                                        </m:ctrlPr>
                                      </m:sSubSupPr>
                                      <m:e>
                                        <m:r>
                                          <a:rPr lang="en-US" sz="1600" b="1" i="1">
                                            <a:latin typeface="Cambria Math"/>
                                          </a:rPr>
                                          <m:t>𝒅</m:t>
                                        </m:r>
                                      </m:e>
                                      <m:sub>
                                        <m:r>
                                          <a:rPr lang="en-US" sz="1600" b="1" i="1">
                                            <a:latin typeface="Cambria Math"/>
                                          </a:rPr>
                                          <m:t>𝒌</m:t>
                                        </m:r>
                                      </m:sub>
                                      <m:sup>
                                        <m:r>
                                          <a:rPr lang="en-US" sz="1600" b="1" i="1">
                                            <a:latin typeface="Cambria Math"/>
                                          </a:rPr>
                                          <m:t>𝒊</m:t>
                                        </m:r>
                                      </m:sup>
                                    </m:sSubSup>
                                  </m:e>
                                </m:eqArr>
                              </m:e>
                            </m:mr>
                          </m:m>
                        </m:e>
                      </m:d>
                      <m:r>
                        <a:rPr lang="en-US" sz="1600" i="1">
                          <a:latin typeface="Cambria Math"/>
                        </a:rPr>
                        <m:t>−</m:t>
                      </m:r>
                      <m:d>
                        <m:dPr>
                          <m:begChr m:val="["/>
                          <m:endChr m:val="]"/>
                          <m:ctrlPr>
                            <a:rPr lang="en-US" sz="1600" b="1" i="1">
                              <a:latin typeface="Cambria Math" panose="02040503050406030204" pitchFamily="18" charset="0"/>
                            </a:rPr>
                          </m:ctrlPr>
                        </m:dPr>
                        <m:e>
                          <m:eqArr>
                            <m:eqArrPr>
                              <m:ctrlPr>
                                <a:rPr lang="en-US" sz="1600" b="1" i="1">
                                  <a:latin typeface="Cambria Math" panose="02040503050406030204" pitchFamily="18" charset="0"/>
                                </a:rPr>
                              </m:ctrlPr>
                            </m:eqArrPr>
                            <m:e>
                              <m:m>
                                <m:mPr>
                                  <m:mcs>
                                    <m:mc>
                                      <m:mcPr>
                                        <m:count m:val="1"/>
                                        <m:mcJc m:val="center"/>
                                      </m:mcPr>
                                    </m:mc>
                                  </m:mcs>
                                  <m:ctrlPr>
                                    <a:rPr lang="en-US" sz="1600" b="1" i="1">
                                      <a:latin typeface="Cambria Math" panose="02040503050406030204" pitchFamily="18" charset="0"/>
                                    </a:rPr>
                                  </m:ctrlPr>
                                </m:mPr>
                                <m:mr>
                                  <m:e>
                                    <m:sSubSup>
                                      <m:sSubSupPr>
                                        <m:ctrlPr>
                                          <a:rPr lang="en-US" sz="1600" b="1" i="1">
                                            <a:latin typeface="Cambria Math" panose="02040503050406030204" pitchFamily="18" charset="0"/>
                                          </a:rPr>
                                        </m:ctrlPr>
                                      </m:sSubSup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ea typeface="Cambria Math" panose="02040503050406030204" pitchFamily="18" charset="0"/>
                                              </a:rPr>
                                              <m:t>𝜶</m:t>
                                            </m:r>
                                          </m:e>
                                        </m:acc>
                                      </m:e>
                                      <m:sub>
                                        <m:r>
                                          <a:rPr lang="en-US" sz="1600" b="1" i="1">
                                            <a:latin typeface="Cambria Math"/>
                                          </a:rPr>
                                          <m:t>𝒌</m:t>
                                        </m:r>
                                      </m:sub>
                                      <m:sup>
                                        <m:r>
                                          <a:rPr lang="en-US" sz="1600" b="1" i="1">
                                            <a:latin typeface="Cambria Math"/>
                                          </a:rPr>
                                          <m:t>𝒊</m:t>
                                        </m:r>
                                      </m:sup>
                                    </m:sSubSup>
                                  </m:e>
                                </m:mr>
                                <m:mr>
                                  <m:e>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smtClean="0">
                                                <a:latin typeface="Cambria Math" panose="02040503050406030204" pitchFamily="18" charset="0"/>
                                                <a:ea typeface="Cambria Math" panose="02040503050406030204" pitchFamily="18" charset="0"/>
                                              </a:rPr>
                                              <m:t>𝜷</m:t>
                                            </m:r>
                                          </m:e>
                                        </m:acc>
                                      </m:e>
                                      <m:sub>
                                        <m:r>
                                          <a:rPr lang="en-US" sz="1600" b="1" i="1">
                                            <a:latin typeface="Cambria Math"/>
                                          </a:rPr>
                                          <m:t>𝒌</m:t>
                                        </m:r>
                                      </m:sub>
                                      <m:sup>
                                        <m:r>
                                          <a:rPr lang="en-US" sz="1600" b="1" i="1">
                                            <a:latin typeface="Cambria Math"/>
                                          </a:rPr>
                                          <m:t>𝒊</m:t>
                                        </m:r>
                                      </m:sup>
                                    </m:sSubSup>
                                  </m:e>
                                </m:mr>
                              </m:m>
                            </m:e>
                            <m:e>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𝒅</m:t>
                                      </m:r>
                                    </m:e>
                                  </m:acc>
                                </m:e>
                                <m:sub>
                                  <m:r>
                                    <a:rPr lang="en-US" sz="1600" b="1" i="1">
                                      <a:latin typeface="Cambria Math"/>
                                    </a:rPr>
                                    <m:t>𝒌</m:t>
                                  </m:r>
                                </m:sub>
                                <m:sup>
                                  <m:r>
                                    <a:rPr lang="en-US" sz="1600" b="1" i="1">
                                      <a:latin typeface="Cambria Math"/>
                                    </a:rPr>
                                    <m:t>𝒊</m:t>
                                  </m:r>
                                </m:sup>
                              </m:sSubSup>
                            </m:e>
                          </m:eqArr>
                        </m:e>
                      </m:d>
                    </m:oMath>
                  </m:oMathPara>
                </a14:m>
                <a:endParaRPr lang="en-US" sz="1600" dirty="0"/>
              </a:p>
            </p:txBody>
          </p:sp>
        </mc:Choice>
        <mc:Fallback xmlns="">
          <p:sp>
            <p:nvSpPr>
              <p:cNvPr id="2059" name="Rectangle 2058"/>
              <p:cNvSpPr>
                <a:spLocks noRot="1" noChangeAspect="1" noMove="1" noResize="1" noEditPoints="1" noAdjustHandles="1" noChangeArrowheads="1" noChangeShapeType="1" noTextEdit="1"/>
              </p:cNvSpPr>
              <p:nvPr/>
            </p:nvSpPr>
            <p:spPr>
              <a:xfrm>
                <a:off x="8065871" y="4372946"/>
                <a:ext cx="3117969" cy="1029962"/>
              </a:xfrm>
              <a:prstGeom prst="rect">
                <a:avLst/>
              </a:prstGeom>
              <a:blipFill>
                <a:blip r:embed="rId11"/>
                <a:stretch>
                  <a:fillRect/>
                </a:stretch>
              </a:blipFill>
            </p:spPr>
            <p:txBody>
              <a:bodyPr/>
              <a:lstStyle/>
              <a:p>
                <a:r>
                  <a:rPr lang="en-US">
                    <a:noFill/>
                  </a:rPr>
                  <a:t> </a:t>
                </a:r>
              </a:p>
            </p:txBody>
          </p:sp>
        </mc:Fallback>
      </mc:AlternateContent>
      <p:sp>
        <p:nvSpPr>
          <p:cNvPr id="4" name="TextBox 3"/>
          <p:cNvSpPr txBox="1"/>
          <p:nvPr/>
        </p:nvSpPr>
        <p:spPr>
          <a:xfrm>
            <a:off x="305296" y="6145558"/>
            <a:ext cx="7184471" cy="461665"/>
          </a:xfrm>
          <a:prstGeom prst="rect">
            <a:avLst/>
          </a:prstGeom>
          <a:noFill/>
        </p:spPr>
        <p:txBody>
          <a:bodyPr wrap="square" rtlCol="0">
            <a:spAutoFit/>
          </a:bodyPr>
          <a:lstStyle/>
          <a:p>
            <a:r>
              <a:rPr lang="en-US" sz="2400" b="1" i="1" dirty="0">
                <a:solidFill>
                  <a:srgbClr val="C00000"/>
                </a:solidFill>
              </a:rPr>
              <a:t>Add Floor Plane to reduce pitch, roll, and z pose errors</a:t>
            </a:r>
          </a:p>
        </p:txBody>
      </p:sp>
      <p:sp>
        <p:nvSpPr>
          <p:cNvPr id="7" name="TextBox 6"/>
          <p:cNvSpPr txBox="1"/>
          <p:nvPr/>
        </p:nvSpPr>
        <p:spPr>
          <a:xfrm>
            <a:off x="1433967" y="5130592"/>
            <a:ext cx="5110169" cy="830997"/>
          </a:xfrm>
          <a:prstGeom prst="rect">
            <a:avLst/>
          </a:prstGeom>
          <a:noFill/>
        </p:spPr>
        <p:txBody>
          <a:bodyPr wrap="square" rtlCol="0">
            <a:spAutoFit/>
          </a:bodyPr>
          <a:lstStyle/>
          <a:p>
            <a:r>
              <a:rPr lang="en-US" sz="1600" b="1" dirty="0">
                <a:solidFill>
                  <a:srgbClr val="002060"/>
                </a:solidFill>
              </a:rPr>
              <a:t>Edge between P-nodes computed from VRO </a:t>
            </a:r>
          </a:p>
          <a:p>
            <a:r>
              <a:rPr lang="en-US" sz="1600" b="1" dirty="0">
                <a:solidFill>
                  <a:srgbClr val="002060"/>
                </a:solidFill>
              </a:rPr>
              <a:t>Edge between P-node and FP-node computed from plane model defined in the right</a:t>
            </a:r>
          </a:p>
        </p:txBody>
      </p:sp>
      <p:sp>
        <p:nvSpPr>
          <p:cNvPr id="84" name="Rectangle 83"/>
          <p:cNvSpPr/>
          <p:nvPr/>
        </p:nvSpPr>
        <p:spPr>
          <a:xfrm>
            <a:off x="1450732" y="923414"/>
            <a:ext cx="3360600"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Floor plane in Graph Structure</a:t>
            </a:r>
          </a:p>
        </p:txBody>
      </p:sp>
      <p:sp>
        <p:nvSpPr>
          <p:cNvPr id="66" name="TextBox 6">
            <a:extLst>
              <a:ext uri="{FF2B5EF4-FFF2-40B4-BE49-F238E27FC236}">
                <a16:creationId xmlns:a16="http://schemas.microsoft.com/office/drawing/2014/main" id="{6EB563BF-E36C-4702-A5B8-394D52AC7913}"/>
              </a:ext>
            </a:extLst>
          </p:cNvPr>
          <p:cNvSpPr txBox="1"/>
          <p:nvPr/>
        </p:nvSpPr>
        <p:spPr>
          <a:xfrm>
            <a:off x="1550086" y="4361848"/>
            <a:ext cx="5110169" cy="584775"/>
          </a:xfrm>
          <a:prstGeom prst="rect">
            <a:avLst/>
          </a:prstGeom>
          <a:noFill/>
        </p:spPr>
        <p:txBody>
          <a:bodyPr wrap="square" rtlCol="0">
            <a:spAutoFit/>
          </a:bodyPr>
          <a:lstStyle/>
          <a:p>
            <a:r>
              <a:rPr lang="en-US" sz="1600" b="1" dirty="0">
                <a:solidFill>
                  <a:srgbClr val="002060"/>
                </a:solidFill>
              </a:rPr>
              <a:t>A graph with 5 P-nodes and 1 FP-node for </a:t>
            </a:r>
          </a:p>
          <a:p>
            <a:r>
              <a:rPr lang="en-US" sz="1600" b="1" dirty="0">
                <a:solidFill>
                  <a:srgbClr val="002060"/>
                </a:solidFill>
              </a:rPr>
              <a:t>PAG-SLAM (Plane Aided Graph SLAM)</a:t>
            </a:r>
          </a:p>
        </p:txBody>
      </p:sp>
      <p:pic>
        <p:nvPicPr>
          <p:cNvPr id="69" name="Picture 68">
            <a:extLst>
              <a:ext uri="{FF2B5EF4-FFF2-40B4-BE49-F238E27FC236}">
                <a16:creationId xmlns:a16="http://schemas.microsoft.com/office/drawing/2014/main" id="{559F1253-2026-44BA-ADF0-D42DF57347F3}"/>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550086" y="1611033"/>
            <a:ext cx="4320600" cy="2483620"/>
          </a:xfrm>
          <a:prstGeom prst="rect">
            <a:avLst/>
          </a:prstGeom>
        </p:spPr>
      </p:pic>
      <p:grpSp>
        <p:nvGrpSpPr>
          <p:cNvPr id="6" name="组合 5">
            <a:extLst>
              <a:ext uri="{FF2B5EF4-FFF2-40B4-BE49-F238E27FC236}">
                <a16:creationId xmlns:a16="http://schemas.microsoft.com/office/drawing/2014/main" id="{884EEB8C-4AE2-4902-AF97-81DECD76C57F}"/>
              </a:ext>
            </a:extLst>
          </p:cNvPr>
          <p:cNvGrpSpPr/>
          <p:nvPr/>
        </p:nvGrpSpPr>
        <p:grpSpPr>
          <a:xfrm>
            <a:off x="7955347" y="1628931"/>
            <a:ext cx="3117969" cy="2634667"/>
            <a:chOff x="7955347" y="1628931"/>
            <a:chExt cx="3117969" cy="2634667"/>
          </a:xfrm>
        </p:grpSpPr>
        <p:cxnSp>
          <p:nvCxnSpPr>
            <p:cNvPr id="47" name="Straight Arrow Connector 46"/>
            <p:cNvCxnSpPr/>
            <p:nvPr/>
          </p:nvCxnSpPr>
          <p:spPr>
            <a:xfrm>
              <a:off x="9053356" y="2866168"/>
              <a:ext cx="1143000" cy="0"/>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9015256" y="1754264"/>
              <a:ext cx="38100" cy="1111904"/>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502594" y="2866168"/>
              <a:ext cx="550764" cy="704486"/>
            </a:xfrm>
            <a:prstGeom prst="straightConnector1">
              <a:avLst/>
            </a:prstGeom>
            <a:ln w="31750">
              <a:solidFill>
                <a:srgbClr val="0070C0"/>
              </a:solidFill>
              <a:tailEnd type="arrow"/>
            </a:ln>
            <a:effectLst/>
          </p:spPr>
          <p:style>
            <a:lnRef idx="1">
              <a:schemeClr val="accent1"/>
            </a:lnRef>
            <a:fillRef idx="0">
              <a:schemeClr val="accent1"/>
            </a:fillRef>
            <a:effectRef idx="0">
              <a:schemeClr val="accent1"/>
            </a:effectRef>
            <a:fontRef idx="minor">
              <a:schemeClr val="tx1"/>
            </a:fontRef>
          </p:style>
        </p:cxnSp>
        <p:sp>
          <p:nvSpPr>
            <p:cNvPr id="53" name="Parallelogram 52"/>
            <p:cNvSpPr/>
            <p:nvPr/>
          </p:nvSpPr>
          <p:spPr>
            <a:xfrm rot="18533355">
              <a:off x="9689368" y="1197534"/>
              <a:ext cx="638695" cy="1501489"/>
            </a:xfrm>
            <a:prstGeom prst="parallelogram">
              <a:avLst>
                <a:gd name="adj" fmla="val 17824"/>
              </a:avLst>
            </a:prstGeom>
            <a:solidFill>
              <a:srgbClr val="FFFF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H="1">
              <a:off x="9587493" y="1852974"/>
              <a:ext cx="387813" cy="41584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9053359" y="1843248"/>
              <a:ext cx="921947" cy="1022921"/>
            </a:xfrm>
            <a:prstGeom prst="straightConnector1">
              <a:avLst/>
            </a:prstGeom>
            <a:ln w="1905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8" name="Rectangle 2047"/>
                <p:cNvSpPr/>
                <p:nvPr/>
              </p:nvSpPr>
              <p:spPr>
                <a:xfrm>
                  <a:off x="9525052" y="1709970"/>
                  <a:ext cx="551689"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𝒏</m:t>
                            </m:r>
                          </m:e>
                          <m:sub>
                            <m:r>
                              <a:rPr lang="en-US" b="1" i="1">
                                <a:latin typeface="Cambria Math"/>
                              </a:rPr>
                              <m:t>𝒌</m:t>
                            </m:r>
                          </m:sub>
                          <m:sup/>
                        </m:sSubSup>
                      </m:oMath>
                    </m:oMathPara>
                  </a14:m>
                  <a:endParaRPr lang="en-US" dirty="0"/>
                </a:p>
              </p:txBody>
            </p:sp>
          </mc:Choice>
          <mc:Fallback xmlns="">
            <p:sp>
              <p:nvSpPr>
                <p:cNvPr id="2048" name="Rectangle 2047"/>
                <p:cNvSpPr>
                  <a:spLocks noRot="1" noChangeAspect="1" noMove="1" noResize="1" noEditPoints="1" noAdjustHandles="1" noChangeArrowheads="1" noChangeShapeType="1" noTextEdit="1"/>
                </p:cNvSpPr>
                <p:nvPr/>
              </p:nvSpPr>
              <p:spPr>
                <a:xfrm>
                  <a:off x="9525052" y="1709970"/>
                  <a:ext cx="551689" cy="410112"/>
                </a:xfrm>
                <a:prstGeom prst="rect">
                  <a:avLst/>
                </a:prstGeom>
                <a:blipFill>
                  <a:blip r:embed="rId13"/>
                  <a:stretch>
                    <a:fillRect b="-4478"/>
                  </a:stretch>
                </a:blipFill>
              </p:spPr>
              <p:txBody>
                <a:bodyPr/>
                <a:lstStyle/>
                <a:p>
                  <a:r>
                    <a:rPr lang="en-US">
                      <a:noFill/>
                    </a:rPr>
                    <a:t> </a:t>
                  </a:r>
                </a:p>
              </p:txBody>
            </p:sp>
          </mc:Fallback>
        </mc:AlternateContent>
        <p:cxnSp>
          <p:nvCxnSpPr>
            <p:cNvPr id="2051" name="Straight Connector 2050"/>
            <p:cNvCxnSpPr/>
            <p:nvPr/>
          </p:nvCxnSpPr>
          <p:spPr>
            <a:xfrm>
              <a:off x="9975305" y="1867130"/>
              <a:ext cx="0" cy="14828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127259" y="2908842"/>
              <a:ext cx="848047" cy="5145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p:cNvSpPr txBox="1"/>
                <p:nvPr/>
              </p:nvSpPr>
              <p:spPr>
                <a:xfrm>
                  <a:off x="10220373" y="2712279"/>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𝒀</m:t>
                        </m:r>
                      </m:oMath>
                    </m:oMathPara>
                  </a14:m>
                  <a:endParaRPr lang="en-US" b="1" dirty="0">
                    <a:solidFill>
                      <a:srgbClr val="FF0000"/>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10220373" y="2712279"/>
                  <a:ext cx="266700" cy="369332"/>
                </a:xfrm>
                <a:prstGeom prst="rect">
                  <a:avLst/>
                </a:prstGeom>
                <a:blipFill>
                  <a:blip r:embed="rId14"/>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8214365" y="3372869"/>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𝑿</m:t>
                        </m:r>
                      </m:oMath>
                    </m:oMathPara>
                  </a14:m>
                  <a:endParaRPr lang="en-US" b="1" dirty="0">
                    <a:solidFill>
                      <a:srgbClr val="FF0000"/>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8214365" y="3372869"/>
                  <a:ext cx="266700" cy="369332"/>
                </a:xfrm>
                <a:prstGeom prst="rect">
                  <a:avLst/>
                </a:prstGeom>
                <a:blipFill>
                  <a:blip r:embed="rId15"/>
                  <a:stretch>
                    <a:fillRect r="-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8665928" y="1707423"/>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𝒁</m:t>
                        </m:r>
                      </m:oMath>
                    </m:oMathPara>
                  </a14:m>
                  <a:endParaRPr lang="en-US" b="1" dirty="0">
                    <a:solidFill>
                      <a:srgbClr val="FF0000"/>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8665928" y="1707423"/>
                  <a:ext cx="266700" cy="369332"/>
                </a:xfrm>
                <a:prstGeom prst="rect">
                  <a:avLst/>
                </a:prstGeom>
                <a:blipFill>
                  <a:blip r:embed="rId16"/>
                  <a:stretch>
                    <a:fillRect r="-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9932241" y="1707423"/>
                  <a:ext cx="570926"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𝑶</m:t>
                            </m:r>
                          </m:e>
                          <m:sub>
                            <m:r>
                              <a:rPr lang="en-US" b="1" i="1">
                                <a:latin typeface="Cambria Math"/>
                              </a:rPr>
                              <m:t>𝒌</m:t>
                            </m:r>
                          </m:sub>
                          <m:sup/>
                        </m:sSubSup>
                      </m:oMath>
                    </m:oMathPara>
                  </a14:m>
                  <a:endParaRPr lang="en-US" dirty="0"/>
                </a:p>
              </p:txBody>
            </p:sp>
          </mc:Choice>
          <mc:Fallback xmlns="">
            <p:sp>
              <p:nvSpPr>
                <p:cNvPr id="74" name="Rectangle 73"/>
                <p:cNvSpPr>
                  <a:spLocks noRot="1" noChangeAspect="1" noMove="1" noResize="1" noEditPoints="1" noAdjustHandles="1" noChangeArrowheads="1" noChangeShapeType="1" noTextEdit="1"/>
                </p:cNvSpPr>
                <p:nvPr/>
              </p:nvSpPr>
              <p:spPr>
                <a:xfrm>
                  <a:off x="9932241" y="1707423"/>
                  <a:ext cx="570926" cy="410112"/>
                </a:xfrm>
                <a:prstGeom prst="rect">
                  <a:avLst/>
                </a:prstGeom>
                <a:blipFill>
                  <a:blip r:embed="rId17"/>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8732010" y="2668177"/>
                  <a:ext cx="266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a:rPr>
                          <m:t>𝑶</m:t>
                        </m:r>
                      </m:oMath>
                    </m:oMathPara>
                  </a14:m>
                  <a:endParaRPr lang="en-US" b="1" dirty="0">
                    <a:solidFill>
                      <a:srgbClr val="FF0000"/>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8732010" y="2668177"/>
                  <a:ext cx="266700" cy="369332"/>
                </a:xfrm>
                <a:prstGeom prst="rect">
                  <a:avLst/>
                </a:prstGeom>
                <a:blipFill>
                  <a:blip r:embed="rId18"/>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7955347" y="3888687"/>
                  <a:ext cx="3117969" cy="374911"/>
                </a:xfrm>
                <a:prstGeom prst="rect">
                  <a:avLst/>
                </a:prstGeom>
              </p:spPr>
              <p:txBody>
                <a:bodyPr wrap="none">
                  <a:spAutoFit/>
                </a:bodyPr>
                <a:lstStyle/>
                <a:p>
                  <a14:m>
                    <m:oMath xmlns:m="http://schemas.openxmlformats.org/officeDocument/2006/math">
                      <m:sSubSup>
                        <m:sSubSupPr>
                          <m:ctrlPr>
                            <a:rPr lang="en-US" sz="1600" b="1" i="1">
                              <a:solidFill>
                                <a:srgbClr val="002060"/>
                              </a:solidFill>
                              <a:latin typeface="Cambria Math" panose="02040503050406030204" pitchFamily="18" charset="0"/>
                            </a:rPr>
                          </m:ctrlPr>
                        </m:sSubSupPr>
                        <m:e>
                          <m:r>
                            <a:rPr lang="en-US" sz="1600" b="1" i="1">
                              <a:solidFill>
                                <a:srgbClr val="002060"/>
                              </a:solidFill>
                              <a:latin typeface="Cambria Math"/>
                            </a:rPr>
                            <m:t>𝒏</m:t>
                          </m:r>
                        </m:e>
                        <m:sub>
                          <m:r>
                            <a:rPr lang="en-US" sz="1600" b="1" i="1">
                              <a:solidFill>
                                <a:srgbClr val="002060"/>
                              </a:solidFill>
                              <a:latin typeface="Cambria Math"/>
                            </a:rPr>
                            <m:t>𝒌</m:t>
                          </m:r>
                        </m:sub>
                        <m:sup/>
                      </m:sSubSup>
                    </m:oMath>
                  </a14:m>
                  <a:r>
                    <a:rPr lang="en-US" sz="1600" b="1" dirty="0">
                      <a:solidFill>
                        <a:srgbClr val="002060"/>
                      </a:solidFill>
                    </a:rPr>
                    <a:t> is the normal vector of plane </a:t>
                  </a:r>
                  <a:r>
                    <a:rPr lang="en-US" sz="1600" b="1" i="1" dirty="0">
                      <a:solidFill>
                        <a:srgbClr val="002060"/>
                      </a:solidFill>
                    </a:rPr>
                    <a:t>K</a:t>
                  </a:r>
                </a:p>
              </p:txBody>
            </p:sp>
          </mc:Choice>
          <mc:Fallback xmlns="">
            <p:sp>
              <p:nvSpPr>
                <p:cNvPr id="81" name="Rectangle 80"/>
                <p:cNvSpPr>
                  <a:spLocks noRot="1" noChangeAspect="1" noMove="1" noResize="1" noEditPoints="1" noAdjustHandles="1" noChangeArrowheads="1" noChangeShapeType="1" noTextEdit="1"/>
                </p:cNvSpPr>
                <p:nvPr/>
              </p:nvSpPr>
              <p:spPr>
                <a:xfrm>
                  <a:off x="7955347" y="3888687"/>
                  <a:ext cx="3117969" cy="374911"/>
                </a:xfrm>
                <a:prstGeom prst="rect">
                  <a:avLst/>
                </a:prstGeom>
                <a:blipFill>
                  <a:blip r:embed="rId19"/>
                  <a:stretch>
                    <a:fillRect r="-196" b="-213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0" name="Rectangle 2059"/>
                <p:cNvSpPr/>
                <p:nvPr/>
              </p:nvSpPr>
              <p:spPr>
                <a:xfrm>
                  <a:off x="9113918" y="2104905"/>
                  <a:ext cx="551689"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a:rPr>
                              <m:t>𝒅</m:t>
                            </m:r>
                          </m:e>
                          <m:sub>
                            <m:r>
                              <a:rPr lang="en-US" b="1" i="1">
                                <a:latin typeface="Cambria Math"/>
                              </a:rPr>
                              <m:t>𝒌</m:t>
                            </m:r>
                          </m:sub>
                          <m:sup/>
                        </m:sSubSup>
                      </m:oMath>
                    </m:oMathPara>
                  </a14:m>
                  <a:endParaRPr lang="en-US" dirty="0"/>
                </a:p>
              </p:txBody>
            </p:sp>
          </mc:Choice>
          <mc:Fallback xmlns="">
            <p:sp>
              <p:nvSpPr>
                <p:cNvPr id="2060" name="Rectangle 2059"/>
                <p:cNvSpPr>
                  <a:spLocks noRot="1" noChangeAspect="1" noMove="1" noResize="1" noEditPoints="1" noAdjustHandles="1" noChangeArrowheads="1" noChangeShapeType="1" noTextEdit="1"/>
                </p:cNvSpPr>
                <p:nvPr/>
              </p:nvSpPr>
              <p:spPr>
                <a:xfrm>
                  <a:off x="9113918" y="2104905"/>
                  <a:ext cx="551689" cy="410112"/>
                </a:xfrm>
                <a:prstGeom prst="rect">
                  <a:avLst/>
                </a:prstGeom>
                <a:blipFill>
                  <a:blip r:embed="rId20"/>
                  <a:stretch>
                    <a:fillRect b="-4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A51F4A0-1902-4D93-8CD3-BE067650B35D}"/>
                    </a:ext>
                  </a:extLst>
                </p:cNvPr>
                <p:cNvSpPr/>
                <p:nvPr/>
              </p:nvSpPr>
              <p:spPr>
                <a:xfrm>
                  <a:off x="8828247" y="2996587"/>
                  <a:ext cx="558102"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𝜶</m:t>
                            </m:r>
                          </m:e>
                          <m:sub>
                            <m:r>
                              <a:rPr lang="en-US" b="1" i="1">
                                <a:latin typeface="Cambria Math"/>
                              </a:rPr>
                              <m:t>𝒌</m:t>
                            </m:r>
                          </m:sub>
                          <m:sup/>
                        </m:sSubSup>
                      </m:oMath>
                    </m:oMathPara>
                  </a14:m>
                  <a:endParaRPr lang="en-US" dirty="0"/>
                </a:p>
              </p:txBody>
            </p:sp>
          </mc:Choice>
          <mc:Fallback xmlns="">
            <p:sp>
              <p:nvSpPr>
                <p:cNvPr id="2" name="矩形 1">
                  <a:extLst>
                    <a:ext uri="{FF2B5EF4-FFF2-40B4-BE49-F238E27FC236}">
                      <a16:creationId xmlns:a16="http://schemas.microsoft.com/office/drawing/2014/main" id="{6A51F4A0-1902-4D93-8CD3-BE067650B35D}"/>
                    </a:ext>
                  </a:extLst>
                </p:cNvPr>
                <p:cNvSpPr>
                  <a:spLocks noRot="1" noChangeAspect="1" noMove="1" noResize="1" noEditPoints="1" noAdjustHandles="1" noChangeArrowheads="1" noChangeShapeType="1" noTextEdit="1"/>
                </p:cNvSpPr>
                <p:nvPr/>
              </p:nvSpPr>
              <p:spPr>
                <a:xfrm>
                  <a:off x="8828247" y="2996587"/>
                  <a:ext cx="558102" cy="410112"/>
                </a:xfrm>
                <a:prstGeom prst="rect">
                  <a:avLst/>
                </a:prstGeom>
                <a:blipFill>
                  <a:blip r:embed="rId21"/>
                  <a:stretch>
                    <a:fillRect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576950FF-9A81-44A8-833E-3AA472FD1B37}"/>
                    </a:ext>
                  </a:extLst>
                </p:cNvPr>
                <p:cNvSpPr/>
                <p:nvPr/>
              </p:nvSpPr>
              <p:spPr>
                <a:xfrm>
                  <a:off x="9282774" y="2555796"/>
                  <a:ext cx="558102" cy="4101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1" i="1">
                                <a:latin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𝜷</m:t>
                            </m:r>
                          </m:e>
                          <m:sub>
                            <m:r>
                              <a:rPr lang="en-US" b="1" i="1">
                                <a:latin typeface="Cambria Math"/>
                              </a:rPr>
                              <m:t>𝒌</m:t>
                            </m:r>
                          </m:sub>
                          <m:sup/>
                        </m:sSubSup>
                      </m:oMath>
                    </m:oMathPara>
                  </a14:m>
                  <a:endParaRPr lang="en-US" dirty="0"/>
                </a:p>
              </p:txBody>
            </p:sp>
          </mc:Choice>
          <mc:Fallback xmlns="">
            <p:sp>
              <p:nvSpPr>
                <p:cNvPr id="31" name="矩形 30">
                  <a:extLst>
                    <a:ext uri="{FF2B5EF4-FFF2-40B4-BE49-F238E27FC236}">
                      <a16:creationId xmlns:a16="http://schemas.microsoft.com/office/drawing/2014/main" id="{576950FF-9A81-44A8-833E-3AA472FD1B37}"/>
                    </a:ext>
                  </a:extLst>
                </p:cNvPr>
                <p:cNvSpPr>
                  <a:spLocks noRot="1" noChangeAspect="1" noMove="1" noResize="1" noEditPoints="1" noAdjustHandles="1" noChangeArrowheads="1" noChangeShapeType="1" noTextEdit="1"/>
                </p:cNvSpPr>
                <p:nvPr/>
              </p:nvSpPr>
              <p:spPr>
                <a:xfrm>
                  <a:off x="9282774" y="2555796"/>
                  <a:ext cx="558102" cy="410112"/>
                </a:xfrm>
                <a:prstGeom prst="rect">
                  <a:avLst/>
                </a:prstGeom>
                <a:blipFill>
                  <a:blip r:embed="rId22"/>
                  <a:stretch>
                    <a:fillRect b="-11765"/>
                  </a:stretch>
                </a:blipFill>
              </p:spPr>
              <p:txBody>
                <a:bodyPr/>
                <a:lstStyle/>
                <a:p>
                  <a:r>
                    <a:rPr lang="en-US">
                      <a:noFill/>
                    </a:rPr>
                    <a:t> </a:t>
                  </a:r>
                </a:p>
              </p:txBody>
            </p:sp>
          </mc:Fallback>
        </mc:AlternateContent>
        <p:sp>
          <p:nvSpPr>
            <p:cNvPr id="3" name="任意多边形: 形状 2">
              <a:extLst>
                <a:ext uri="{FF2B5EF4-FFF2-40B4-BE49-F238E27FC236}">
                  <a16:creationId xmlns:a16="http://schemas.microsoft.com/office/drawing/2014/main" id="{CF37E341-1084-4CFC-96BA-8BB70429E5CE}"/>
                </a:ext>
              </a:extLst>
            </p:cNvPr>
            <p:cNvSpPr/>
            <p:nvPr/>
          </p:nvSpPr>
          <p:spPr>
            <a:xfrm>
              <a:off x="8890000" y="2963333"/>
              <a:ext cx="312946" cy="139569"/>
            </a:xfrm>
            <a:custGeom>
              <a:avLst/>
              <a:gdLst>
                <a:gd name="connsiteX0" fmla="*/ 0 w 312946"/>
                <a:gd name="connsiteY0" fmla="*/ 50800 h 139569"/>
                <a:gd name="connsiteX1" fmla="*/ 135467 w 312946"/>
                <a:gd name="connsiteY1" fmla="*/ 135467 h 139569"/>
                <a:gd name="connsiteX2" fmla="*/ 220133 w 312946"/>
                <a:gd name="connsiteY2" fmla="*/ 118534 h 139569"/>
                <a:gd name="connsiteX3" fmla="*/ 304800 w 312946"/>
                <a:gd name="connsiteY3" fmla="*/ 50800 h 139569"/>
                <a:gd name="connsiteX4" fmla="*/ 304800 w 312946"/>
                <a:gd name="connsiteY4" fmla="*/ 0 h 13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946" h="139569">
                  <a:moveTo>
                    <a:pt x="0" y="50800"/>
                  </a:moveTo>
                  <a:cubicBezTo>
                    <a:pt x="49389" y="87489"/>
                    <a:pt x="98778" y="124178"/>
                    <a:pt x="135467" y="135467"/>
                  </a:cubicBezTo>
                  <a:cubicBezTo>
                    <a:pt x="172156" y="146756"/>
                    <a:pt x="191911" y="132645"/>
                    <a:pt x="220133" y="118534"/>
                  </a:cubicBezTo>
                  <a:cubicBezTo>
                    <a:pt x="248355" y="104423"/>
                    <a:pt x="290689" y="70556"/>
                    <a:pt x="304800" y="50800"/>
                  </a:cubicBezTo>
                  <a:cubicBezTo>
                    <a:pt x="318911" y="31044"/>
                    <a:pt x="311855" y="15522"/>
                    <a:pt x="304800"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弧形 7">
              <a:extLst>
                <a:ext uri="{FF2B5EF4-FFF2-40B4-BE49-F238E27FC236}">
                  <a16:creationId xmlns:a16="http://schemas.microsoft.com/office/drawing/2014/main" id="{EB478758-B13E-494F-BCD1-014542BA5D5C}"/>
                </a:ext>
              </a:extLst>
            </p:cNvPr>
            <p:cNvSpPr/>
            <p:nvPr/>
          </p:nvSpPr>
          <p:spPr>
            <a:xfrm rot="346659">
              <a:off x="9033899" y="2664479"/>
              <a:ext cx="312946" cy="71343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7167606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59"/>
                                        </p:tgtEl>
                                        <p:attrNameLst>
                                          <p:attrName>style.visibility</p:attrName>
                                        </p:attrNameLst>
                                      </p:cBhvr>
                                      <p:to>
                                        <p:strVal val="visible"/>
                                      </p:to>
                                    </p:set>
                                    <p:animEffect transition="in" filter="fade">
                                      <p:cBhvr>
                                        <p:cTn id="30" dur="500"/>
                                        <p:tgtEl>
                                          <p:spTgt spid="205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58"/>
                                        </p:tgtEl>
                                        <p:attrNameLst>
                                          <p:attrName>style.visibility</p:attrName>
                                        </p:attrNameLst>
                                      </p:cBhvr>
                                      <p:to>
                                        <p:strVal val="visible"/>
                                      </p:to>
                                    </p:set>
                                    <p:animEffect transition="in" filter="fade">
                                      <p:cBhvr>
                                        <p:cTn id="33"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4" grpId="0"/>
      <p:bldP spid="7" grpId="0"/>
      <p:bldP spid="6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5" name="Shape 101"/>
          <p:cNvSpPr txBox="1">
            <a:spLocks noGrp="1"/>
          </p:cNvSpPr>
          <p:nvPr>
            <p:ph type="title"/>
          </p:nvPr>
        </p:nvSpPr>
        <p:spPr>
          <a:xfrm>
            <a:off x="1524000" y="0"/>
            <a:ext cx="9144000" cy="587022"/>
          </a:xfrm>
          <a:prstGeom prst="rect">
            <a:avLst/>
          </a:prstGeom>
          <a:solidFill>
            <a:srgbClr val="558ED5">
              <a:alpha val="65098"/>
            </a:srgbClr>
          </a:solidFill>
          <a:ln w="9525" cap="flat">
            <a:noFill/>
            <a:prstDash val="solid"/>
            <a:round/>
            <a:headEnd type="none" w="med" len="med"/>
            <a:tailEnd type="none" w="med" len="med"/>
          </a:ln>
        </p:spPr>
        <p:txBody>
          <a:bodyPr vert="horz" lIns="91425" tIns="45700" rIns="91425" bIns="45700" rtlCol="0" anchor="ctr" anchorCtr="0">
            <a:noAutofit/>
          </a:bodyPr>
          <a:lstStyle/>
          <a:p>
            <a:pPr lvl="0">
              <a:buClr>
                <a:srgbClr val="FFCC66"/>
              </a:buClr>
              <a:buSzPct val="25000"/>
            </a:pPr>
            <a:r>
              <a:rPr lang="en-US" sz="2800" dirty="0">
                <a:solidFill>
                  <a:schemeClr val="bg1"/>
                </a:solidFill>
              </a:rPr>
              <a:t>Line-Aided Graph SLAM </a:t>
            </a:r>
            <a:endParaRPr lang="en-US" sz="2800" dirty="0">
              <a:solidFill>
                <a:schemeClr val="bg1"/>
              </a:solidFill>
              <a:latin typeface="Calibri"/>
              <a:ea typeface="Calibri"/>
              <a:cs typeface="Calibri"/>
              <a:sym typeface="Calibri"/>
            </a:endParaRPr>
          </a:p>
        </p:txBody>
      </p:sp>
      <p:grpSp>
        <p:nvGrpSpPr>
          <p:cNvPr id="8" name="组合 7">
            <a:extLst>
              <a:ext uri="{FF2B5EF4-FFF2-40B4-BE49-F238E27FC236}">
                <a16:creationId xmlns:a16="http://schemas.microsoft.com/office/drawing/2014/main" id="{009E47E9-783C-4A03-8519-F432F9EAD61C}"/>
              </a:ext>
            </a:extLst>
          </p:cNvPr>
          <p:cNvGrpSpPr/>
          <p:nvPr/>
        </p:nvGrpSpPr>
        <p:grpSpPr>
          <a:xfrm>
            <a:off x="6096000" y="587022"/>
            <a:ext cx="5428141" cy="5122451"/>
            <a:chOff x="1421840" y="771512"/>
            <a:chExt cx="5428141" cy="5122451"/>
          </a:xfrm>
        </p:grpSpPr>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2046741" y="1238499"/>
              <a:ext cx="4178341" cy="228456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421840" y="4134091"/>
                  <a:ext cx="5428141" cy="5414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600" b="1" i="1">
                                <a:latin typeface="Cambria Math" panose="02040503050406030204" pitchFamily="18" charset="0"/>
                              </a:rPr>
                            </m:ctrlPr>
                          </m:sSubSupPr>
                          <m:e>
                            <m:r>
                              <a:rPr lang="en-US" sz="1600" b="1" i="1">
                                <a:latin typeface="Cambria Math"/>
                              </a:rPr>
                              <m:t>𝒆</m:t>
                            </m:r>
                          </m:e>
                          <m:sub>
                            <m:r>
                              <a:rPr lang="en-US" sz="1600" b="1" i="1">
                                <a:latin typeface="Cambria Math"/>
                              </a:rPr>
                              <m:t>𝒊𝒌</m:t>
                            </m:r>
                          </m:sub>
                          <m:sup>
                            <m:r>
                              <a:rPr lang="en-US" sz="1600" b="1" i="1">
                                <a:latin typeface="Cambria Math"/>
                              </a:rPr>
                              <m:t>𝒍</m:t>
                            </m:r>
                          </m:sup>
                        </m:sSubSup>
                        <m:r>
                          <a:rPr lang="en-US" sz="1600" b="1" i="1">
                            <a:latin typeface="Cambria Math"/>
                          </a:rPr>
                          <m:t>=</m:t>
                        </m:r>
                        <m:sSubSup>
                          <m:sSubSupPr>
                            <m:ctrlPr>
                              <a:rPr lang="en-US" sz="1600" b="1" i="1">
                                <a:latin typeface="Cambria Math" panose="02040503050406030204" pitchFamily="18" charset="0"/>
                              </a:rPr>
                            </m:ctrlPr>
                          </m:sSubSupPr>
                          <m:e>
                            <m:r>
                              <a:rPr lang="en-US" sz="1600" b="1" i="1">
                                <a:latin typeface="Cambria Math"/>
                              </a:rPr>
                              <m:t>𝒛</m:t>
                            </m:r>
                          </m:e>
                          <m:sub>
                            <m:r>
                              <a:rPr lang="en-US" sz="1600" b="1" i="1">
                                <a:latin typeface="Cambria Math"/>
                              </a:rPr>
                              <m:t>𝒊𝒌</m:t>
                            </m:r>
                          </m:sub>
                          <m:sup>
                            <m:r>
                              <a:rPr lang="en-US" sz="1600" b="1" i="1">
                                <a:latin typeface="Cambria Math"/>
                              </a:rPr>
                              <m:t>𝒍</m:t>
                            </m:r>
                          </m:sup>
                        </m:sSubSup>
                        <m:r>
                          <a:rPr lang="en-US" sz="1600" b="1" i="1">
                            <a:latin typeface="Cambria Math"/>
                          </a:rPr>
                          <m:t>−</m:t>
                        </m:r>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en-US" sz="1600" b="1" i="1">
                                    <a:latin typeface="Cambria Math"/>
                                  </a:rPr>
                                  <m:t>𝒛</m:t>
                                </m:r>
                              </m:e>
                            </m:acc>
                          </m:e>
                          <m:sub>
                            <m:r>
                              <a:rPr lang="en-US" sz="1600" b="1" i="1">
                                <a:latin typeface="Cambria Math"/>
                              </a:rPr>
                              <m:t>𝒊𝒌</m:t>
                            </m:r>
                          </m:sub>
                          <m:sup>
                            <m:r>
                              <a:rPr lang="en-US" sz="1600" b="1" i="1">
                                <a:latin typeface="Cambria Math"/>
                              </a:rPr>
                              <m:t>𝒍</m:t>
                            </m:r>
                          </m:sup>
                        </m:sSubSup>
                        <m:r>
                          <a:rPr lang="en-US" sz="1600" b="1" i="1">
                            <a:latin typeface="Cambria Math"/>
                          </a:rPr>
                          <m:t>=</m:t>
                        </m:r>
                        <m:d>
                          <m:dPr>
                            <m:begChr m:val="["/>
                            <m:endChr m:val="]"/>
                            <m:ctrlPr>
                              <a:rPr lang="en-US" sz="1600" b="1" i="1">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𝒊𝒌</m:t>
                                      </m:r>
                                    </m:sub>
                                  </m:sSub>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r>
                                    <a:rPr lang="en-US" sz="1600" b="1" i="1">
                                      <a:latin typeface="Cambria Math"/>
                                    </a:rPr>
                                    <m:t>+</m:t>
                                  </m:r>
                                  <m:r>
                                    <a:rPr lang="en-US" sz="1600" b="1" i="1">
                                      <a:latin typeface="Cambria Math"/>
                                    </a:rPr>
                                    <m:t>𝝋</m:t>
                                  </m:r>
                                </m:e>
                              </m:mr>
                              <m:mr>
                                <m:e>
                                  <m:sSub>
                                    <m:sSubPr>
                                      <m:ctrlPr>
                                        <a:rPr lang="en-US" sz="1600" b="1" i="1">
                                          <a:latin typeface="Cambria Math" panose="02040503050406030204" pitchFamily="18" charset="0"/>
                                        </a:rPr>
                                      </m:ctrlPr>
                                    </m:sSubPr>
                                    <m:e>
                                      <m:r>
                                        <a:rPr lang="en-US" sz="1600" b="1" i="1">
                                          <a:latin typeface="Cambria Math"/>
                                        </a:rPr>
                                        <m:t>𝒅</m:t>
                                      </m:r>
                                    </m:e>
                                    <m:sub>
                                      <m:r>
                                        <a:rPr lang="en-US" sz="1600" b="1" i="1">
                                          <a:latin typeface="Cambria Math"/>
                                        </a:rPr>
                                        <m:t>𝒊𝒌</m:t>
                                      </m:r>
                                    </m:sub>
                                  </m:sSub>
                                  <m:r>
                                    <a:rPr lang="en-US" sz="1600" b="1" i="1">
                                      <a:latin typeface="Cambria Math"/>
                                    </a:rPr>
                                    <m:t>+</m:t>
                                  </m:r>
                                  <m:r>
                                    <a:rPr lang="en-US" sz="1600" b="1" i="1">
                                      <a:latin typeface="Cambria Math"/>
                                    </a:rPr>
                                    <m:t>𝒙</m:t>
                                  </m:r>
                                  <m:func>
                                    <m:funcPr>
                                      <m:ctrlPr>
                                        <a:rPr lang="en-US" sz="1600" b="1" i="1">
                                          <a:latin typeface="Cambria Math" panose="02040503050406030204" pitchFamily="18" charset="0"/>
                                        </a:rPr>
                                      </m:ctrlPr>
                                    </m:funcPr>
                                    <m:fName>
                                      <m:r>
                                        <a:rPr lang="en-US" sz="1600" b="1" i="1">
                                          <a:latin typeface="Cambria Math"/>
                                        </a:rPr>
                                        <m:t>𝒄𝒐𝒔</m:t>
                                      </m:r>
                                    </m:fName>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e>
                                  </m:func>
                                  <m:r>
                                    <a:rPr lang="en-US" sz="1600" b="1" i="1">
                                      <a:latin typeface="Cambria Math"/>
                                    </a:rPr>
                                    <m:t>+</m:t>
                                  </m:r>
                                  <m:r>
                                    <a:rPr lang="en-US" sz="1600" b="1" i="1">
                                      <a:latin typeface="Cambria Math"/>
                                    </a:rPr>
                                    <m:t>𝒚</m:t>
                                  </m:r>
                                  <m:func>
                                    <m:funcPr>
                                      <m:ctrlPr>
                                        <a:rPr lang="en-US" sz="1600" b="1" i="1">
                                          <a:latin typeface="Cambria Math" panose="02040503050406030204" pitchFamily="18" charset="0"/>
                                        </a:rPr>
                                      </m:ctrlPr>
                                    </m:funcPr>
                                    <m:fName>
                                      <m:r>
                                        <a:rPr lang="en-US" sz="1600" b="1" i="1">
                                          <a:latin typeface="Cambria Math"/>
                                        </a:rPr>
                                        <m:t>𝒔𝒊𝒏</m:t>
                                      </m:r>
                                    </m:fName>
                                    <m:e>
                                      <m:sSub>
                                        <m:sSubPr>
                                          <m:ctrlPr>
                                            <a:rPr lang="en-US" sz="1600" b="1" i="1">
                                              <a:latin typeface="Cambria Math" panose="02040503050406030204" pitchFamily="18" charset="0"/>
                                            </a:rPr>
                                          </m:ctrlPr>
                                        </m:sSubPr>
                                        <m:e>
                                          <m:r>
                                            <a:rPr lang="en-US" sz="1600" b="1" i="1">
                                              <a:latin typeface="Cambria Math"/>
                                            </a:rPr>
                                            <m:t>𝜶</m:t>
                                          </m:r>
                                        </m:e>
                                        <m:sub>
                                          <m:r>
                                            <a:rPr lang="en-US" sz="1600" b="1" i="1">
                                              <a:latin typeface="Cambria Math"/>
                                            </a:rPr>
                                            <m:t>𝒌</m:t>
                                          </m:r>
                                        </m:sub>
                                      </m:sSub>
                                    </m:e>
                                  </m:func>
                                  <m:r>
                                    <a:rPr lang="en-US" sz="1600" b="1" i="1">
                                      <a:latin typeface="Cambria Math"/>
                                    </a:rPr>
                                    <m:t>−</m:t>
                                  </m:r>
                                  <m:sSub>
                                    <m:sSubPr>
                                      <m:ctrlPr>
                                        <a:rPr lang="en-US" sz="1600" b="1" i="1">
                                          <a:latin typeface="Cambria Math" panose="02040503050406030204" pitchFamily="18" charset="0"/>
                                        </a:rPr>
                                      </m:ctrlPr>
                                    </m:sSubPr>
                                    <m:e>
                                      <m:r>
                                        <a:rPr lang="en-US" sz="1600" b="1" i="1">
                                          <a:latin typeface="Cambria Math"/>
                                        </a:rPr>
                                        <m:t>𝒅</m:t>
                                      </m:r>
                                    </m:e>
                                    <m:sub>
                                      <m:r>
                                        <a:rPr lang="en-US" sz="1600" b="1" i="1">
                                          <a:latin typeface="Cambria Math"/>
                                        </a:rPr>
                                        <m:t>𝒌</m:t>
                                      </m:r>
                                    </m:sub>
                                  </m:sSub>
                                </m:e>
                              </m:mr>
                            </m:m>
                          </m:e>
                        </m:d>
                      </m:oMath>
                    </m:oMathPara>
                  </a14:m>
                  <a:endParaRPr lang="en-US" sz="1600" b="1" dirty="0"/>
                </a:p>
              </p:txBody>
            </p:sp>
          </mc:Choice>
          <mc:Fallback xmlns="">
            <p:sp>
              <p:nvSpPr>
                <p:cNvPr id="2" name="Rectangle 1"/>
                <p:cNvSpPr>
                  <a:spLocks noRot="1" noChangeAspect="1" noMove="1" noResize="1" noEditPoints="1" noAdjustHandles="1" noChangeArrowheads="1" noChangeShapeType="1" noTextEdit="1"/>
                </p:cNvSpPr>
                <p:nvPr/>
              </p:nvSpPr>
              <p:spPr>
                <a:xfrm>
                  <a:off x="1421840" y="4134091"/>
                  <a:ext cx="5428141" cy="541495"/>
                </a:xfrm>
                <a:prstGeom prst="rect">
                  <a:avLst/>
                </a:prstGeom>
                <a:blipFill>
                  <a:blip r:embed="rId4"/>
                  <a:stretch>
                    <a:fillRect b="-2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64119" y="4890162"/>
                  <a:ext cx="3743583" cy="10038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a:rPr>
                              <m:t>𝑪</m:t>
                            </m:r>
                          </m:e>
                          <m:sub>
                            <m:sSubSup>
                              <m:sSubSupPr>
                                <m:ctrlPr>
                                  <a:rPr lang="en-US" b="1" i="1">
                                    <a:latin typeface="Cambria Math" panose="02040503050406030204" pitchFamily="18" charset="0"/>
                                  </a:rPr>
                                </m:ctrlPr>
                              </m:sSubSupPr>
                              <m:e>
                                <m:r>
                                  <a:rPr lang="en-US" b="1" i="1">
                                    <a:latin typeface="Cambria Math"/>
                                  </a:rPr>
                                  <m:t>𝒍</m:t>
                                </m:r>
                              </m:e>
                              <m:sub>
                                <m:r>
                                  <a:rPr lang="en-US" b="1" i="1">
                                    <a:latin typeface="Cambria Math"/>
                                  </a:rPr>
                                  <m:t>𝒌</m:t>
                                </m:r>
                              </m:sub>
                              <m:sup>
                                <m:r>
                                  <a:rPr lang="en-US" b="1" i="1">
                                    <a:latin typeface="Cambria Math"/>
                                  </a:rPr>
                                  <m:t>𝒊</m:t>
                                </m:r>
                              </m:sup>
                            </m:sSubSup>
                          </m:sub>
                        </m:sSub>
                        <m:r>
                          <a:rPr lang="en-US" b="1" i="1">
                            <a:latin typeface="Cambria Math"/>
                          </a:rPr>
                          <m:t>=</m:t>
                        </m:r>
                        <m:sSub>
                          <m:sSubPr>
                            <m:ctrlPr>
                              <a:rPr lang="en-US" b="1" i="1">
                                <a:latin typeface="Cambria Math" panose="02040503050406030204" pitchFamily="18" charset="0"/>
                              </a:rPr>
                            </m:ctrlPr>
                          </m:sSubPr>
                          <m:e>
                            <m:r>
                              <a:rPr lang="en-US" b="1" i="1">
                                <a:latin typeface="Cambria Math"/>
                              </a:rPr>
                              <m:t>𝑭</m:t>
                            </m:r>
                          </m:e>
                          <m:sub>
                            <m:r>
                              <a:rPr lang="en-US" b="1" i="1">
                                <a:latin typeface="Cambria Math"/>
                              </a:rPr>
                              <m:t>𝒑𝒕</m:t>
                            </m:r>
                            <m:r>
                              <a:rPr lang="en-US" b="1" i="1">
                                <a:latin typeface="Cambria Math"/>
                              </a:rPr>
                              <m:t>′</m:t>
                            </m:r>
                          </m:sub>
                        </m:sSub>
                        <m:d>
                          <m:dPr>
                            <m:ctrlPr>
                              <a:rPr lang="en-US" b="1" i="1">
                                <a:latin typeface="Cambria Math" panose="02040503050406030204" pitchFamily="18" charset="0"/>
                              </a:rPr>
                            </m:ctrlPr>
                          </m:dPr>
                          <m:e>
                            <m:m>
                              <m:mPr>
                                <m:mcs>
                                  <m:mc>
                                    <m:mcPr>
                                      <m:count m:val="3"/>
                                      <m:mcJc m:val="center"/>
                                    </m:mcPr>
                                  </m:mc>
                                </m:mcs>
                                <m:ctrlPr>
                                  <a:rPr lang="en-US" b="1" i="1">
                                    <a:latin typeface="Cambria Math" panose="02040503050406030204" pitchFamily="18" charset="0"/>
                                  </a:rPr>
                                </m:ctrlPr>
                              </m:mPr>
                              <m:mr>
                                <m:e>
                                  <m:sSubSup>
                                    <m:sSubSupPr>
                                      <m:ctrlPr>
                                        <a:rPr lang="en-US" b="1" i="1">
                                          <a:latin typeface="Cambria Math" panose="02040503050406030204" pitchFamily="18" charset="0"/>
                                        </a:rPr>
                                      </m:ctrlPr>
                                    </m:sSubSupPr>
                                    <m:e>
                                      <m:r>
                                        <a:rPr lang="en-US" b="1" i="1">
                                          <a:latin typeface="Cambria Math"/>
                                        </a:rPr>
                                        <m:t>𝜮</m:t>
                                      </m:r>
                                    </m:e>
                                    <m:sub>
                                      <m:sSub>
                                        <m:sSubPr>
                                          <m:ctrlPr>
                                            <a:rPr lang="en-US" b="1" i="1">
                                              <a:latin typeface="Cambria Math" panose="02040503050406030204" pitchFamily="18" charset="0"/>
                                            </a:rPr>
                                          </m:ctrlPr>
                                        </m:sSubPr>
                                        <m:e>
                                          <m:r>
                                            <a:rPr lang="en-US" b="1" i="1">
                                              <a:latin typeface="Cambria Math"/>
                                            </a:rPr>
                                            <m:t>𝒑𝒕</m:t>
                                          </m:r>
                                        </m:e>
                                        <m:sub>
                                          <m:r>
                                            <a:rPr lang="en-US" b="1" i="1">
                                              <a:latin typeface="Cambria Math"/>
                                            </a:rPr>
                                            <m:t>𝟏</m:t>
                                          </m:r>
                                        </m:sub>
                                      </m:sSub>
                                    </m:sub>
                                    <m:sup>
                                      <m:r>
                                        <a:rPr lang="en-US" b="1" i="1">
                                          <a:latin typeface="Cambria Math"/>
                                        </a:rPr>
                                        <m:t>𝒍</m:t>
                                      </m:r>
                                      <m:r>
                                        <a:rPr lang="en-US" b="1" i="1">
                                          <a:latin typeface="Cambria Math"/>
                                        </a:rPr>
                                        <m:t>′</m:t>
                                      </m:r>
                                    </m:sup>
                                  </m:sSubSup>
                                </m:e>
                                <m:e>
                                  <m:r>
                                    <a:rPr lang="en-US" b="1" i="1">
                                      <a:latin typeface="Cambria Math"/>
                                    </a:rPr>
                                    <m:t>⋯</m:t>
                                  </m:r>
                                </m:e>
                                <m:e>
                                  <m:r>
                                    <a:rPr lang="en-US" b="1" i="1">
                                      <a:latin typeface="Cambria Math"/>
                                    </a:rPr>
                                    <m:t>𝟎</m:t>
                                  </m:r>
                                </m:e>
                              </m:mr>
                              <m:mr>
                                <m:e>
                                  <m:r>
                                    <a:rPr lang="en-US" b="1" i="1">
                                      <a:latin typeface="Cambria Math"/>
                                    </a:rPr>
                                    <m:t>⋮</m:t>
                                  </m:r>
                                </m:e>
                                <m:e>
                                  <m:r>
                                    <a:rPr lang="en-US" b="1" i="1">
                                      <a:latin typeface="Cambria Math"/>
                                    </a:rPr>
                                    <m:t>⋱</m:t>
                                  </m:r>
                                </m:e>
                                <m:e>
                                  <m:r>
                                    <a:rPr lang="en-US" b="1" i="1">
                                      <a:latin typeface="Cambria Math"/>
                                    </a:rPr>
                                    <m:t>⋮</m:t>
                                  </m:r>
                                </m:e>
                              </m:mr>
                              <m:mr>
                                <m:e>
                                  <m:r>
                                    <a:rPr lang="en-US" b="1" i="1">
                                      <a:latin typeface="Cambria Math"/>
                                    </a:rPr>
                                    <m:t>𝟎</m:t>
                                  </m:r>
                                </m:e>
                                <m:e>
                                  <m:r>
                                    <a:rPr lang="en-US" b="1" i="1">
                                      <a:latin typeface="Cambria Math"/>
                                    </a:rPr>
                                    <m:t>⋯</m:t>
                                  </m:r>
                                </m:e>
                                <m:e>
                                  <m:sSubSup>
                                    <m:sSubSupPr>
                                      <m:ctrlPr>
                                        <a:rPr lang="en-US" b="1" i="1">
                                          <a:latin typeface="Cambria Math" panose="02040503050406030204" pitchFamily="18" charset="0"/>
                                        </a:rPr>
                                      </m:ctrlPr>
                                    </m:sSubSupPr>
                                    <m:e>
                                      <m:r>
                                        <a:rPr lang="en-US" b="1" i="1">
                                          <a:latin typeface="Cambria Math"/>
                                        </a:rPr>
                                        <m:t>𝜮</m:t>
                                      </m:r>
                                    </m:e>
                                    <m:sub>
                                      <m:sSub>
                                        <m:sSubPr>
                                          <m:ctrlPr>
                                            <a:rPr lang="en-US" b="1" i="1">
                                              <a:latin typeface="Cambria Math" panose="02040503050406030204" pitchFamily="18" charset="0"/>
                                            </a:rPr>
                                          </m:ctrlPr>
                                        </m:sSubPr>
                                        <m:e>
                                          <m:r>
                                            <a:rPr lang="en-US" b="1" i="1">
                                              <a:latin typeface="Cambria Math"/>
                                            </a:rPr>
                                            <m:t>𝒑𝒕</m:t>
                                          </m:r>
                                        </m:e>
                                        <m:sub>
                                          <m:r>
                                            <a:rPr lang="en-US" b="1" i="1">
                                              <a:latin typeface="Cambria Math"/>
                                            </a:rPr>
                                            <m:t>𝒎</m:t>
                                          </m:r>
                                        </m:sub>
                                      </m:sSub>
                                    </m:sub>
                                    <m:sup>
                                      <m:r>
                                        <a:rPr lang="en-US" b="1" i="1">
                                          <a:latin typeface="Cambria Math"/>
                                        </a:rPr>
                                        <m:t>𝒍</m:t>
                                      </m:r>
                                      <m:r>
                                        <a:rPr lang="en-US" b="1" i="1">
                                          <a:latin typeface="Cambria Math"/>
                                        </a:rPr>
                                        <m:t>′</m:t>
                                      </m:r>
                                    </m:sup>
                                  </m:sSubSup>
                                </m:e>
                              </m:mr>
                            </m:m>
                          </m:e>
                        </m:d>
                        <m:sSubSup>
                          <m:sSubSupPr>
                            <m:ctrlPr>
                              <a:rPr lang="en-US" b="1" i="1">
                                <a:latin typeface="Cambria Math" panose="02040503050406030204" pitchFamily="18" charset="0"/>
                              </a:rPr>
                            </m:ctrlPr>
                          </m:sSubSupPr>
                          <m:e>
                            <m:r>
                              <a:rPr lang="en-US" b="1" i="1">
                                <a:latin typeface="Cambria Math"/>
                              </a:rPr>
                              <m:t>𝑭</m:t>
                            </m:r>
                          </m:e>
                          <m:sub>
                            <m:r>
                              <a:rPr lang="en-US" b="1" i="1">
                                <a:latin typeface="Cambria Math"/>
                              </a:rPr>
                              <m:t>𝒑𝒕</m:t>
                            </m:r>
                            <m:r>
                              <a:rPr lang="en-US" b="1" i="1">
                                <a:latin typeface="Cambria Math"/>
                              </a:rPr>
                              <m:t>′</m:t>
                            </m:r>
                          </m:sub>
                          <m:sup>
                            <m:r>
                              <a:rPr lang="en-US" b="1" i="1">
                                <a:latin typeface="Cambria Math"/>
                              </a:rPr>
                              <m:t>𝑻</m:t>
                            </m:r>
                          </m:sup>
                        </m:sSubSup>
                      </m:oMath>
                    </m:oMathPara>
                  </a14:m>
                  <a:endParaRPr lang="en-US" b="1" dirty="0"/>
                </a:p>
              </p:txBody>
            </p:sp>
          </mc:Choice>
          <mc:Fallback xmlns="">
            <p:sp>
              <p:nvSpPr>
                <p:cNvPr id="3" name="Rectangle 2"/>
                <p:cNvSpPr>
                  <a:spLocks noRot="1" noChangeAspect="1" noMove="1" noResize="1" noEditPoints="1" noAdjustHandles="1" noChangeArrowheads="1" noChangeShapeType="1" noTextEdit="1"/>
                </p:cNvSpPr>
                <p:nvPr/>
              </p:nvSpPr>
              <p:spPr>
                <a:xfrm>
                  <a:off x="2264119" y="4890162"/>
                  <a:ext cx="3743583" cy="1003801"/>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1524001" y="771512"/>
              <a:ext cx="4354269"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Parameterization of Line in 2D floor-plan</a:t>
              </a:r>
            </a:p>
          </p:txBody>
        </p:sp>
      </p:grpSp>
      <p:grpSp>
        <p:nvGrpSpPr>
          <p:cNvPr id="7" name="组合 6">
            <a:extLst>
              <a:ext uri="{FF2B5EF4-FFF2-40B4-BE49-F238E27FC236}">
                <a16:creationId xmlns:a16="http://schemas.microsoft.com/office/drawing/2014/main" id="{8A2FC73C-3044-44A1-8F1E-09E9222E9A5D}"/>
              </a:ext>
            </a:extLst>
          </p:cNvPr>
          <p:cNvGrpSpPr/>
          <p:nvPr/>
        </p:nvGrpSpPr>
        <p:grpSpPr>
          <a:xfrm>
            <a:off x="145774" y="587022"/>
            <a:ext cx="7156174" cy="5683956"/>
            <a:chOff x="5247069" y="770670"/>
            <a:chExt cx="7156174" cy="5683956"/>
          </a:xfrm>
        </p:grpSpPr>
        <p:pic>
          <p:nvPicPr>
            <p:cNvPr id="9" name="Picture 8"/>
            <p:cNvPicPr/>
            <p:nvPr/>
          </p:nvPicPr>
          <p:blipFill>
            <a:blip r:embed="rId6" cstate="print">
              <a:extLst>
                <a:ext uri="{28A0092B-C50C-407E-A947-70E740481C1C}">
                  <a14:useLocalDpi xmlns:a14="http://schemas.microsoft.com/office/drawing/2010/main" val="0"/>
                </a:ext>
              </a:extLst>
            </a:blip>
            <a:stretch>
              <a:fillRect/>
            </a:stretch>
          </p:blipFill>
          <p:spPr>
            <a:xfrm>
              <a:off x="6261502" y="1327568"/>
              <a:ext cx="4339857" cy="2347052"/>
            </a:xfrm>
            <a:prstGeom prst="rect">
              <a:avLst/>
            </a:prstGeom>
          </p:spPr>
        </p:pic>
        <p:sp>
          <p:nvSpPr>
            <p:cNvPr id="4" name="Rectangle 3"/>
            <p:cNvSpPr/>
            <p:nvPr/>
          </p:nvSpPr>
          <p:spPr>
            <a:xfrm>
              <a:off x="6137806" y="3737865"/>
              <a:ext cx="4195822" cy="584775"/>
            </a:xfrm>
            <a:prstGeom prst="rect">
              <a:avLst/>
            </a:prstGeom>
          </p:spPr>
          <p:txBody>
            <a:bodyPr wrap="square">
              <a:spAutoFit/>
            </a:bodyPr>
            <a:lstStyle/>
            <a:p>
              <a:r>
                <a:rPr lang="en-US" sz="1600" b="1" dirty="0">
                  <a:solidFill>
                    <a:srgbClr val="7030A0"/>
                  </a:solidFill>
                </a:rPr>
                <a:t>A graph with 5 P-nodes and 3 L-nodes for  LAG-SLAM (Line Aided Graph SLAM)</a:t>
              </a:r>
            </a:p>
          </p:txBody>
        </p:sp>
        <p:sp>
          <p:nvSpPr>
            <p:cNvPr id="12" name="Rectangle 11"/>
            <p:cNvSpPr/>
            <p:nvPr/>
          </p:nvSpPr>
          <p:spPr>
            <a:xfrm>
              <a:off x="6434320" y="770670"/>
              <a:ext cx="2769091" cy="369332"/>
            </a:xfrm>
            <a:prstGeom prst="rect">
              <a:avLst/>
            </a:prstGeom>
          </p:spPr>
          <p:txBody>
            <a:bodyPr wrap="none">
              <a:spAutoFit/>
            </a:bodyPr>
            <a:lstStyle/>
            <a:p>
              <a:pPr marL="285750" indent="-285750">
                <a:buFont typeface="Wingdings" pitchFamily="2" charset="2"/>
                <a:buChar char="q"/>
                <a:defRPr/>
              </a:pPr>
              <a:r>
                <a:rPr lang="en-US" b="1" dirty="0">
                  <a:solidFill>
                    <a:schemeClr val="accent6">
                      <a:lumMod val="50000"/>
                    </a:schemeClr>
                  </a:solidFill>
                </a:rPr>
                <a:t>Lines in Graph Structure</a:t>
              </a:r>
            </a:p>
          </p:txBody>
        </p:sp>
        <p:sp>
          <p:nvSpPr>
            <p:cNvPr id="13" name="TextBox 12"/>
            <p:cNvSpPr txBox="1"/>
            <p:nvPr/>
          </p:nvSpPr>
          <p:spPr>
            <a:xfrm>
              <a:off x="5247069" y="5992961"/>
              <a:ext cx="7156174" cy="461665"/>
            </a:xfrm>
            <a:prstGeom prst="rect">
              <a:avLst/>
            </a:prstGeom>
            <a:noFill/>
          </p:spPr>
          <p:txBody>
            <a:bodyPr wrap="square" rtlCol="0">
              <a:spAutoFit/>
            </a:bodyPr>
            <a:lstStyle/>
            <a:p>
              <a:r>
                <a:rPr lang="en-US" sz="2400" b="1" i="1" dirty="0">
                  <a:solidFill>
                    <a:srgbClr val="C00000"/>
                  </a:solidFill>
                </a:rPr>
                <a:t>Add Wall lines to reduce yaw, x and y errors</a:t>
              </a:r>
            </a:p>
          </p:txBody>
        </p:sp>
      </p:grpSp>
      <p:sp>
        <p:nvSpPr>
          <p:cNvPr id="10" name="矩形 9">
            <a:extLst>
              <a:ext uri="{FF2B5EF4-FFF2-40B4-BE49-F238E27FC236}">
                <a16:creationId xmlns:a16="http://schemas.microsoft.com/office/drawing/2014/main" id="{AAE520BC-C7C9-48FB-827B-E4248074E513}"/>
              </a:ext>
            </a:extLst>
          </p:cNvPr>
          <p:cNvSpPr/>
          <p:nvPr/>
        </p:nvSpPr>
        <p:spPr>
          <a:xfrm>
            <a:off x="975216" y="4505713"/>
            <a:ext cx="5120784" cy="923330"/>
          </a:xfrm>
          <a:prstGeom prst="rect">
            <a:avLst/>
          </a:prstGeom>
        </p:spPr>
        <p:txBody>
          <a:bodyPr wrap="square">
            <a:spAutoFit/>
          </a:bodyPr>
          <a:lstStyle/>
          <a:p>
            <a:r>
              <a:rPr lang="en-US" b="1" dirty="0">
                <a:solidFill>
                  <a:srgbClr val="002060"/>
                </a:solidFill>
              </a:rPr>
              <a:t>Edge between P-nodes computed from VRO </a:t>
            </a:r>
          </a:p>
          <a:p>
            <a:r>
              <a:rPr lang="en-US" b="1" dirty="0">
                <a:solidFill>
                  <a:srgbClr val="002060"/>
                </a:solidFill>
              </a:rPr>
              <a:t>Edge between P-node and L-node computed from line model defined in the right</a:t>
            </a:r>
          </a:p>
        </p:txBody>
      </p:sp>
    </p:spTree>
    <p:extLst>
      <p:ext uri="{BB962C8B-B14F-4D97-AF65-F5344CB8AC3E}">
        <p14:creationId xmlns:p14="http://schemas.microsoft.com/office/powerpoint/2010/main" val="293490974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0F78E43-5C24-4568-9E48-4817724535FE}"/>
              </a:ext>
            </a:extLst>
          </p:cNvPr>
          <p:cNvSpPr>
            <a:spLocks noGrp="1"/>
          </p:cNvSpPr>
          <p:nvPr>
            <p:ph type="title"/>
          </p:nvPr>
        </p:nvSpPr>
        <p:spPr>
          <a:xfrm>
            <a:off x="490537"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Task: Swing </a:t>
            </a:r>
            <a:r>
              <a:rPr lang="en-US" sz="3200" b="1" i="1" kern="1200" dirty="0" err="1">
                <a:solidFill>
                  <a:schemeClr val="bg1"/>
                </a:solidFill>
                <a:latin typeface="+mj-lt"/>
                <a:ea typeface="+mj-ea"/>
                <a:cs typeface="+mj-cs"/>
              </a:rPr>
              <a:t>Smartcane</a:t>
            </a:r>
            <a:r>
              <a:rPr lang="en-US" sz="3200" kern="1200" dirty="0">
                <a:solidFill>
                  <a:schemeClr val="bg1"/>
                </a:solidFill>
                <a:latin typeface="+mj-lt"/>
                <a:ea typeface="+mj-ea"/>
                <a:cs typeface="+mj-cs"/>
              </a:rPr>
              <a:t> from copy room to room 555</a:t>
            </a:r>
          </a:p>
        </p:txBody>
      </p:sp>
      <p:pic>
        <p:nvPicPr>
          <p:cNvPr id="7" name="图片 3">
            <a:extLst>
              <a:ext uri="{FF2B5EF4-FFF2-40B4-BE49-F238E27FC236}">
                <a16:creationId xmlns:a16="http://schemas.microsoft.com/office/drawing/2014/main" id="{8F93373D-360A-402B-A0F0-231074589F8A}"/>
              </a:ext>
            </a:extLst>
          </p:cNvPr>
          <p:cNvPicPr>
            <a:picLocks noGrp="1" noChangeAspect="1"/>
          </p:cNvPicPr>
          <p:nvPr>
            <p:ph idx="1"/>
          </p:nvPr>
        </p:nvPicPr>
        <p:blipFill>
          <a:blip r:embed="rId3"/>
          <a:stretch>
            <a:fillRect/>
          </a:stretch>
        </p:blipFill>
        <p:spPr>
          <a:xfrm>
            <a:off x="1002207" y="1582462"/>
            <a:ext cx="10187584" cy="4788165"/>
          </a:xfrm>
          <a:prstGeom prst="rect">
            <a:avLst/>
          </a:prstGeom>
        </p:spPr>
      </p:pic>
      <p:sp>
        <p:nvSpPr>
          <p:cNvPr id="5" name="文本框 4">
            <a:extLst>
              <a:ext uri="{FF2B5EF4-FFF2-40B4-BE49-F238E27FC236}">
                <a16:creationId xmlns:a16="http://schemas.microsoft.com/office/drawing/2014/main" id="{DC5A93A3-FE5F-42E4-B01A-B152C381826F}"/>
              </a:ext>
            </a:extLst>
          </p:cNvPr>
          <p:cNvSpPr txBox="1"/>
          <p:nvPr/>
        </p:nvSpPr>
        <p:spPr>
          <a:xfrm>
            <a:off x="149902" y="6396335"/>
            <a:ext cx="8529402" cy="461665"/>
          </a:xfrm>
          <a:prstGeom prst="rect">
            <a:avLst/>
          </a:prstGeom>
          <a:noFill/>
        </p:spPr>
        <p:txBody>
          <a:bodyPr wrap="square" rtlCol="0">
            <a:spAutoFit/>
          </a:bodyPr>
          <a:lstStyle/>
          <a:p>
            <a:r>
              <a:rPr lang="en-US" sz="1200" dirty="0"/>
              <a:t>H. Zhang and C. Ye, "An Indoor Wayfinding System based on Geometric Features Aided Graph SLAM for the Visually Impaired," IEEE Transactions on Neural Systems and Rehabilitation Engineering, vol. 25, no. 9, pp. 1592-1604, 2017</a:t>
            </a:r>
          </a:p>
        </p:txBody>
      </p:sp>
    </p:spTree>
    <p:extLst>
      <p:ext uri="{BB962C8B-B14F-4D97-AF65-F5344CB8AC3E}">
        <p14:creationId xmlns:p14="http://schemas.microsoft.com/office/powerpoint/2010/main" val="2435127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E9D1CC0-5168-4B8C-B98E-84550F318544}"/>
              </a:ext>
            </a:extLst>
          </p:cNvPr>
          <p:cNvSpPr>
            <a:spLocks noGrp="1"/>
          </p:cNvSpPr>
          <p:nvPr>
            <p:ph idx="1"/>
          </p:nvPr>
        </p:nvSpPr>
        <p:spPr/>
        <p:txBody>
          <a:bodyPr/>
          <a:lstStyle/>
          <a:p>
            <a:endParaRPr lang="en-US" dirty="0"/>
          </a:p>
        </p:txBody>
      </p:sp>
      <p:sp>
        <p:nvSpPr>
          <p:cNvPr id="5" name="标题 4">
            <a:extLst>
              <a:ext uri="{FF2B5EF4-FFF2-40B4-BE49-F238E27FC236}">
                <a16:creationId xmlns:a16="http://schemas.microsoft.com/office/drawing/2014/main" id="{A1C7C4D3-33F7-47F4-B58D-1091B62CF36B}"/>
              </a:ext>
            </a:extLst>
          </p:cNvPr>
          <p:cNvSpPr>
            <a:spLocks noGrp="1"/>
          </p:cNvSpPr>
          <p:nvPr>
            <p:ph type="title"/>
          </p:nvPr>
        </p:nvSpPr>
        <p:spPr/>
        <p:txBody>
          <a:bodyPr/>
          <a:lstStyle/>
          <a:p>
            <a:r>
              <a:rPr lang="en-US" altLang="zh-CN" dirty="0"/>
              <a:t>demo</a:t>
            </a:r>
            <a:endParaRPr lang="en-US" dirty="0"/>
          </a:p>
        </p:txBody>
      </p:sp>
    </p:spTree>
    <p:extLst>
      <p:ext uri="{BB962C8B-B14F-4D97-AF65-F5344CB8AC3E}">
        <p14:creationId xmlns:p14="http://schemas.microsoft.com/office/powerpoint/2010/main" val="143190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C83A8-60DE-4860-8D4A-42C0CFA428CB}"/>
              </a:ext>
            </a:extLst>
          </p:cNvPr>
          <p:cNvSpPr>
            <a:spLocks noGrp="1"/>
          </p:cNvSpPr>
          <p:nvPr>
            <p:ph type="ctrTitle"/>
          </p:nvPr>
        </p:nvSpPr>
        <p:spPr>
          <a:xfrm>
            <a:off x="6746628" y="1783959"/>
            <a:ext cx="4645250" cy="2889114"/>
          </a:xfrm>
        </p:spPr>
        <p:txBody>
          <a:bodyPr anchor="b">
            <a:normAutofit/>
          </a:bodyPr>
          <a:lstStyle/>
          <a:p>
            <a:pPr algn="l"/>
            <a:r>
              <a:rPr lang="en-US" dirty="0"/>
              <a:t>G2O Introduction</a:t>
            </a:r>
          </a:p>
        </p:txBody>
      </p:sp>
      <p:sp>
        <p:nvSpPr>
          <p:cNvPr id="4" name="Subtitle 3"/>
          <p:cNvSpPr>
            <a:spLocks noGrp="1"/>
          </p:cNvSpPr>
          <p:nvPr>
            <p:ph type="subTitle" idx="1"/>
          </p:nvPr>
        </p:nvSpPr>
        <p:spPr>
          <a:xfrm>
            <a:off x="6746627" y="4750893"/>
            <a:ext cx="4645250" cy="1147863"/>
          </a:xfrm>
        </p:spPr>
        <p:txBody>
          <a:bodyPr anchor="t">
            <a:normAutofit/>
          </a:bodyPr>
          <a:lstStyle/>
          <a:p>
            <a:pPr algn="l"/>
            <a:r>
              <a:rPr lang="en-US" sz="2000"/>
              <a:t>He Zhang (David)</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18934A9E-E0C7-4BEB-9F26-6F564A558F89}"/>
              </a:ext>
            </a:extLst>
          </p:cNvPr>
          <p:cNvPicPr>
            <a:picLocks noChangeAspect="1"/>
          </p:cNvPicPr>
          <p:nvPr/>
        </p:nvPicPr>
        <p:blipFill rotWithShape="1">
          <a:blip r:embed="rId3">
            <a:extLst>
              <a:ext uri="{28A0092B-C50C-407E-A947-70E740481C1C}">
                <a14:useLocalDpi xmlns:a14="http://schemas.microsoft.com/office/drawing/2010/main" val="0"/>
              </a:ext>
            </a:extLst>
          </a:blip>
          <a:srcRect r="2127"/>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50985595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3461A-4618-4EFA-B73D-F7C9EAE0A9D3}"/>
              </a:ext>
            </a:extLst>
          </p:cNvPr>
          <p:cNvSpPr>
            <a:spLocks noGrp="1"/>
          </p:cNvSpPr>
          <p:nvPr>
            <p:ph type="title"/>
          </p:nvPr>
        </p:nvSpPr>
        <p:spPr/>
        <p:txBody>
          <a:bodyPr/>
          <a:lstStyle/>
          <a:p>
            <a:r>
              <a:rPr lang="en-US" dirty="0"/>
              <a:t>Materials </a:t>
            </a:r>
          </a:p>
        </p:txBody>
      </p:sp>
      <p:sp>
        <p:nvSpPr>
          <p:cNvPr id="3" name="内容占位符 2">
            <a:extLst>
              <a:ext uri="{FF2B5EF4-FFF2-40B4-BE49-F238E27FC236}">
                <a16:creationId xmlns:a16="http://schemas.microsoft.com/office/drawing/2014/main" id="{AD2E3EE8-B0FB-4090-9536-10C2522EDA22}"/>
              </a:ext>
            </a:extLst>
          </p:cNvPr>
          <p:cNvSpPr>
            <a:spLocks noGrp="1"/>
          </p:cNvSpPr>
          <p:nvPr>
            <p:ph idx="1"/>
          </p:nvPr>
        </p:nvSpPr>
        <p:spPr>
          <a:xfrm>
            <a:off x="838200" y="2506662"/>
            <a:ext cx="10515600" cy="4351338"/>
          </a:xfrm>
        </p:spPr>
        <p:txBody>
          <a:bodyPr/>
          <a:lstStyle/>
          <a:p>
            <a:r>
              <a:rPr lang="en-US" dirty="0" err="1"/>
              <a:t>Kümmerle</a:t>
            </a:r>
            <a:r>
              <a:rPr lang="en-US" dirty="0"/>
              <a:t>, Rainer, et al. "g2o: A general framework for graph optimization." </a:t>
            </a:r>
            <a:r>
              <a:rPr lang="en-US" i="1" dirty="0"/>
              <a:t>IEEE International Conference on Robotics and Automation</a:t>
            </a:r>
            <a:r>
              <a:rPr lang="en-US" dirty="0"/>
              <a:t>., 2011.</a:t>
            </a:r>
          </a:p>
          <a:p>
            <a:r>
              <a:rPr lang="en-US" dirty="0"/>
              <a:t>g2o manual </a:t>
            </a:r>
          </a:p>
          <a:p>
            <a:r>
              <a:rPr lang="en-US" dirty="0"/>
              <a:t>Joan Sol`, “Course on SLAM”, 2016</a:t>
            </a:r>
          </a:p>
          <a:p>
            <a:r>
              <a:rPr lang="en-US" dirty="0" err="1"/>
              <a:t>Förstner</a:t>
            </a:r>
            <a:r>
              <a:rPr lang="en-US" dirty="0"/>
              <a:t>, Wolfgang. "Minimal representations for uncertainty and estimation in projective spaces." </a:t>
            </a:r>
            <a:r>
              <a:rPr lang="en-US" i="1" dirty="0"/>
              <a:t>Asian Conference on Computer Vision</a:t>
            </a:r>
            <a:r>
              <a:rPr lang="en-US" dirty="0"/>
              <a:t>. Springer, Berlin, Heidelberg, 2010.</a:t>
            </a:r>
          </a:p>
          <a:p>
            <a:endParaRPr lang="en-US" dirty="0"/>
          </a:p>
        </p:txBody>
      </p:sp>
      <p:sp>
        <p:nvSpPr>
          <p:cNvPr id="4" name="标题 1">
            <a:extLst>
              <a:ext uri="{FF2B5EF4-FFF2-40B4-BE49-F238E27FC236}">
                <a16:creationId xmlns:a16="http://schemas.microsoft.com/office/drawing/2014/main" id="{2FE19D0D-036E-414A-B71C-801F0E1C7F4E}"/>
              </a:ext>
            </a:extLst>
          </p:cNvPr>
          <p:cNvSpPr txBox="1">
            <a:spLocks/>
          </p:cNvSpPr>
          <p:nvPr/>
        </p:nvSpPr>
        <p:spPr>
          <a:xfrm>
            <a:off x="838200" y="11810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https://github.com/rising-turtle/slam_course</a:t>
            </a:r>
          </a:p>
        </p:txBody>
      </p:sp>
    </p:spTree>
    <p:extLst>
      <p:ext uri="{BB962C8B-B14F-4D97-AF65-F5344CB8AC3E}">
        <p14:creationId xmlns:p14="http://schemas.microsoft.com/office/powerpoint/2010/main" val="2912544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6D5B8-C261-47AB-AE62-053B046B4ACA}"/>
              </a:ext>
            </a:extLst>
          </p:cNvPr>
          <p:cNvSpPr>
            <a:spLocks noGrp="1"/>
          </p:cNvSpPr>
          <p:nvPr>
            <p:ph type="title"/>
          </p:nvPr>
        </p:nvSpPr>
        <p:spPr>
          <a:xfrm>
            <a:off x="479941" y="110000"/>
            <a:ext cx="10515600" cy="1325563"/>
          </a:xfrm>
        </p:spPr>
        <p:txBody>
          <a:bodyPr/>
          <a:lstStyle/>
          <a:p>
            <a:r>
              <a:rPr lang="en-US" dirty="0"/>
              <a:t>Bundle Adjustment</a:t>
            </a:r>
          </a:p>
        </p:txBody>
      </p:sp>
      <p:pic>
        <p:nvPicPr>
          <p:cNvPr id="4" name="图片 3">
            <a:extLst>
              <a:ext uri="{FF2B5EF4-FFF2-40B4-BE49-F238E27FC236}">
                <a16:creationId xmlns:a16="http://schemas.microsoft.com/office/drawing/2014/main" id="{18FAB431-C9CE-41E8-B493-548988FFE31D}"/>
              </a:ext>
            </a:extLst>
          </p:cNvPr>
          <p:cNvPicPr>
            <a:picLocks noChangeAspect="1"/>
          </p:cNvPicPr>
          <p:nvPr/>
        </p:nvPicPr>
        <p:blipFill>
          <a:blip r:embed="rId2"/>
          <a:stretch>
            <a:fillRect/>
          </a:stretch>
        </p:blipFill>
        <p:spPr>
          <a:xfrm>
            <a:off x="0" y="3805569"/>
            <a:ext cx="8347412" cy="2942431"/>
          </a:xfrm>
          <a:prstGeom prst="rect">
            <a:avLst/>
          </a:prstGeom>
        </p:spPr>
      </p:pic>
      <p:pic>
        <p:nvPicPr>
          <p:cNvPr id="5" name="图片 4">
            <a:extLst>
              <a:ext uri="{FF2B5EF4-FFF2-40B4-BE49-F238E27FC236}">
                <a16:creationId xmlns:a16="http://schemas.microsoft.com/office/drawing/2014/main" id="{399555F1-DC1E-4735-907B-69AABE5877F9}"/>
              </a:ext>
            </a:extLst>
          </p:cNvPr>
          <p:cNvPicPr>
            <a:picLocks noChangeAspect="1"/>
          </p:cNvPicPr>
          <p:nvPr/>
        </p:nvPicPr>
        <p:blipFill>
          <a:blip r:embed="rId3"/>
          <a:stretch>
            <a:fillRect/>
          </a:stretch>
        </p:blipFill>
        <p:spPr>
          <a:xfrm>
            <a:off x="5737741" y="1654505"/>
            <a:ext cx="6454259" cy="1397927"/>
          </a:xfrm>
          <a:prstGeom prst="rect">
            <a:avLst/>
          </a:prstGeom>
        </p:spPr>
      </p:pic>
      <p:sp>
        <p:nvSpPr>
          <p:cNvPr id="6" name="文本框 5">
            <a:extLst>
              <a:ext uri="{FF2B5EF4-FFF2-40B4-BE49-F238E27FC236}">
                <a16:creationId xmlns:a16="http://schemas.microsoft.com/office/drawing/2014/main" id="{8534B8CA-8604-4D7D-ADE0-B72F6EC25C20}"/>
              </a:ext>
            </a:extLst>
          </p:cNvPr>
          <p:cNvSpPr txBox="1"/>
          <p:nvPr/>
        </p:nvSpPr>
        <p:spPr>
          <a:xfrm>
            <a:off x="8737600" y="1118915"/>
            <a:ext cx="2336800" cy="369332"/>
          </a:xfrm>
          <a:prstGeom prst="rect">
            <a:avLst/>
          </a:prstGeom>
          <a:noFill/>
        </p:spPr>
        <p:txBody>
          <a:bodyPr wrap="square" rtlCol="0">
            <a:spAutoFit/>
          </a:bodyPr>
          <a:lstStyle/>
          <a:p>
            <a:r>
              <a:rPr lang="en-US" altLang="zh-CN" dirty="0"/>
              <a:t>Robot pose</a:t>
            </a:r>
            <a:endParaRPr lang="en-US" dirty="0"/>
          </a:p>
        </p:txBody>
      </p:sp>
      <p:sp>
        <p:nvSpPr>
          <p:cNvPr id="11" name="文本框 10">
            <a:extLst>
              <a:ext uri="{FF2B5EF4-FFF2-40B4-BE49-F238E27FC236}">
                <a16:creationId xmlns:a16="http://schemas.microsoft.com/office/drawing/2014/main" id="{8CE8AE03-FCFF-4D61-A34D-9BECE6CF1402}"/>
              </a:ext>
            </a:extLst>
          </p:cNvPr>
          <p:cNvSpPr txBox="1"/>
          <p:nvPr/>
        </p:nvSpPr>
        <p:spPr>
          <a:xfrm>
            <a:off x="8930643" y="3074883"/>
            <a:ext cx="2336800" cy="369332"/>
          </a:xfrm>
          <a:prstGeom prst="rect">
            <a:avLst/>
          </a:prstGeom>
          <a:noFill/>
        </p:spPr>
        <p:txBody>
          <a:bodyPr wrap="square" rtlCol="0">
            <a:spAutoFit/>
          </a:bodyPr>
          <a:lstStyle/>
          <a:p>
            <a:r>
              <a:rPr lang="en-US" altLang="zh-CN" dirty="0"/>
              <a:t>Landmark positions</a:t>
            </a:r>
            <a:endParaRPr lang="en-US" dirty="0"/>
          </a:p>
        </p:txBody>
      </p:sp>
      <p:cxnSp>
        <p:nvCxnSpPr>
          <p:cNvPr id="8" name="直接箭头连接符 7">
            <a:extLst>
              <a:ext uri="{FF2B5EF4-FFF2-40B4-BE49-F238E27FC236}">
                <a16:creationId xmlns:a16="http://schemas.microsoft.com/office/drawing/2014/main" id="{35FC1330-E34F-43AB-8111-5670792072DF}"/>
              </a:ext>
            </a:extLst>
          </p:cNvPr>
          <p:cNvCxnSpPr/>
          <p:nvPr/>
        </p:nvCxnSpPr>
        <p:spPr>
          <a:xfrm>
            <a:off x="9185612" y="1517248"/>
            <a:ext cx="0" cy="4835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F711535-03F0-4BC6-976F-E678A8D4F99A}"/>
              </a:ext>
            </a:extLst>
          </p:cNvPr>
          <p:cNvCxnSpPr>
            <a:cxnSpLocks/>
          </p:cNvCxnSpPr>
          <p:nvPr/>
        </p:nvCxnSpPr>
        <p:spPr>
          <a:xfrm flipH="1" flipV="1">
            <a:off x="9185612" y="2777627"/>
            <a:ext cx="330922" cy="297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7E02578-C041-417E-A36F-EDEF0538C982}"/>
              </a:ext>
            </a:extLst>
          </p:cNvPr>
          <p:cNvSpPr txBox="1"/>
          <p:nvPr/>
        </p:nvSpPr>
        <p:spPr>
          <a:xfrm>
            <a:off x="479941" y="1246552"/>
            <a:ext cx="3225800" cy="523220"/>
          </a:xfrm>
          <a:prstGeom prst="rect">
            <a:avLst/>
          </a:prstGeom>
          <a:noFill/>
        </p:spPr>
        <p:txBody>
          <a:bodyPr wrap="square" rtlCol="0">
            <a:spAutoFit/>
          </a:bodyPr>
          <a:lstStyle/>
          <a:p>
            <a:r>
              <a:rPr lang="en-US" sz="2800" dirty="0">
                <a:solidFill>
                  <a:srgbClr val="FF0000"/>
                </a:solidFill>
              </a:rPr>
              <a:t>Schur complement </a:t>
            </a:r>
          </a:p>
        </p:txBody>
      </p:sp>
      <p:pic>
        <p:nvPicPr>
          <p:cNvPr id="17" name="图片 16">
            <a:extLst>
              <a:ext uri="{FF2B5EF4-FFF2-40B4-BE49-F238E27FC236}">
                <a16:creationId xmlns:a16="http://schemas.microsoft.com/office/drawing/2014/main" id="{8E7692BD-A2A1-46E7-87FD-CA4BFC1C467E}"/>
              </a:ext>
            </a:extLst>
          </p:cNvPr>
          <p:cNvPicPr>
            <a:picLocks noChangeAspect="1"/>
          </p:cNvPicPr>
          <p:nvPr/>
        </p:nvPicPr>
        <p:blipFill>
          <a:blip r:embed="rId4"/>
          <a:stretch>
            <a:fillRect/>
          </a:stretch>
        </p:blipFill>
        <p:spPr>
          <a:xfrm>
            <a:off x="169333" y="2022132"/>
            <a:ext cx="5568408" cy="520918"/>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35BD3C2-7696-4E51-8D36-327338FCC7DA}"/>
                  </a:ext>
                </a:extLst>
              </p:cNvPr>
              <p:cNvSpPr txBox="1"/>
              <p:nvPr/>
            </p:nvSpPr>
            <p:spPr>
              <a:xfrm>
                <a:off x="924557" y="2825787"/>
                <a:ext cx="10668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0" smtClean="0">
                              <a:latin typeface="Cambria Math" panose="02040503050406030204" pitchFamily="18" charset="0"/>
                            </a:rPr>
                            <m:t>𝐒</m:t>
                          </m:r>
                        </m:e>
                        <m:sub>
                          <m:r>
                            <a:rPr lang="en-US" b="1" i="0" smtClean="0">
                              <a:latin typeface="Cambria Math" panose="02040503050406030204" pitchFamily="18" charset="0"/>
                            </a:rPr>
                            <m:t>𝐏𝐏</m:t>
                          </m:r>
                        </m:sub>
                      </m:sSub>
                    </m:oMath>
                  </m:oMathPara>
                </a14:m>
                <a:endParaRPr lang="en-US" b="1" dirty="0"/>
              </a:p>
            </p:txBody>
          </p:sp>
        </mc:Choice>
        <mc:Fallback xmlns="">
          <p:sp>
            <p:nvSpPr>
              <p:cNvPr id="18" name="文本框 17">
                <a:extLst>
                  <a:ext uri="{FF2B5EF4-FFF2-40B4-BE49-F238E27FC236}">
                    <a16:creationId xmlns:a16="http://schemas.microsoft.com/office/drawing/2014/main" id="{835BD3C2-7696-4E51-8D36-327338FCC7DA}"/>
                  </a:ext>
                </a:extLst>
              </p:cNvPr>
              <p:cNvSpPr txBox="1">
                <a:spLocks noRot="1" noChangeAspect="1" noMove="1" noResize="1" noEditPoints="1" noAdjustHandles="1" noChangeArrowheads="1" noChangeShapeType="1" noTextEdit="1"/>
              </p:cNvSpPr>
              <p:nvPr/>
            </p:nvSpPr>
            <p:spPr>
              <a:xfrm>
                <a:off x="924557" y="2825787"/>
                <a:ext cx="1066800" cy="369332"/>
              </a:xfrm>
              <a:prstGeom prst="rect">
                <a:avLst/>
              </a:prstGeom>
              <a:blipFill>
                <a:blip r:embed="rId5"/>
                <a:stretch>
                  <a:fillRect/>
                </a:stretch>
              </a:blipFill>
            </p:spPr>
            <p:txBody>
              <a:bodyPr/>
              <a:lstStyle/>
              <a:p>
                <a:r>
                  <a:rPr lang="en-US">
                    <a:noFill/>
                  </a:rPr>
                  <a:t> </a:t>
                </a:r>
              </a:p>
            </p:txBody>
          </p:sp>
        </mc:Fallback>
      </mc:AlternateContent>
      <p:sp>
        <p:nvSpPr>
          <p:cNvPr id="19" name="左大括号 18">
            <a:extLst>
              <a:ext uri="{FF2B5EF4-FFF2-40B4-BE49-F238E27FC236}">
                <a16:creationId xmlns:a16="http://schemas.microsoft.com/office/drawing/2014/main" id="{3974FC62-078C-4D98-B11B-695FB638EF9B}"/>
              </a:ext>
            </a:extLst>
          </p:cNvPr>
          <p:cNvSpPr/>
          <p:nvPr/>
        </p:nvSpPr>
        <p:spPr>
          <a:xfrm rot="16200000">
            <a:off x="1387758" y="1642316"/>
            <a:ext cx="288092" cy="1982531"/>
          </a:xfrm>
          <a:prstGeom prst="leftBrace">
            <a:avLst>
              <a:gd name="adj1" fmla="val 19492"/>
              <a:gd name="adj2" fmla="val 480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图片 19">
            <a:extLst>
              <a:ext uri="{FF2B5EF4-FFF2-40B4-BE49-F238E27FC236}">
                <a16:creationId xmlns:a16="http://schemas.microsoft.com/office/drawing/2014/main" id="{EC30B7E5-242E-45BD-A018-2735A8BE33D2}"/>
              </a:ext>
            </a:extLst>
          </p:cNvPr>
          <p:cNvPicPr>
            <a:picLocks noChangeAspect="1"/>
          </p:cNvPicPr>
          <p:nvPr/>
        </p:nvPicPr>
        <p:blipFill>
          <a:blip r:embed="rId6"/>
          <a:stretch>
            <a:fillRect/>
          </a:stretch>
        </p:blipFill>
        <p:spPr>
          <a:xfrm>
            <a:off x="1896612" y="2932477"/>
            <a:ext cx="3935874" cy="678599"/>
          </a:xfrm>
          <a:prstGeom prst="rect">
            <a:avLst/>
          </a:prstGeom>
        </p:spPr>
      </p:pic>
    </p:spTree>
    <p:extLst>
      <p:ext uri="{BB962C8B-B14F-4D97-AF65-F5344CB8AC3E}">
        <p14:creationId xmlns:p14="http://schemas.microsoft.com/office/powerpoint/2010/main" val="373402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8599-559B-448E-8A75-C293AD3ED575}"/>
              </a:ext>
            </a:extLst>
          </p:cNvPr>
          <p:cNvSpPr>
            <a:spLocks noGrp="1"/>
          </p:cNvSpPr>
          <p:nvPr>
            <p:ph type="title"/>
          </p:nvPr>
        </p:nvSpPr>
        <p:spPr/>
        <p:txBody>
          <a:bodyPr/>
          <a:lstStyle/>
          <a:p>
            <a:r>
              <a:rPr lang="en-US" dirty="0"/>
              <a:t>Graph SLAM in Math</a:t>
            </a:r>
          </a:p>
        </p:txBody>
      </p:sp>
      <p:grpSp>
        <p:nvGrpSpPr>
          <p:cNvPr id="4" name="组合 3">
            <a:extLst>
              <a:ext uri="{FF2B5EF4-FFF2-40B4-BE49-F238E27FC236}">
                <a16:creationId xmlns:a16="http://schemas.microsoft.com/office/drawing/2014/main" id="{2EEAE2ED-E861-4D15-8868-877300D9AA2A}"/>
              </a:ext>
            </a:extLst>
          </p:cNvPr>
          <p:cNvGrpSpPr/>
          <p:nvPr/>
        </p:nvGrpSpPr>
        <p:grpSpPr>
          <a:xfrm>
            <a:off x="7990409" y="308615"/>
            <a:ext cx="3225279" cy="1946428"/>
            <a:chOff x="489471" y="1235642"/>
            <a:chExt cx="10606511" cy="5442973"/>
          </a:xfrm>
        </p:grpSpPr>
        <p:pic>
          <p:nvPicPr>
            <p:cNvPr id="5" name="图片 4">
              <a:extLst>
                <a:ext uri="{FF2B5EF4-FFF2-40B4-BE49-F238E27FC236}">
                  <a16:creationId xmlns:a16="http://schemas.microsoft.com/office/drawing/2014/main" id="{3DFE0116-0F9A-4C24-8CE7-A1B56A97367A}"/>
                </a:ext>
              </a:extLst>
            </p:cNvPr>
            <p:cNvPicPr>
              <a:picLocks noChangeAspect="1"/>
            </p:cNvPicPr>
            <p:nvPr/>
          </p:nvPicPr>
          <p:blipFill rotWithShape="1">
            <a:blip r:embed="rId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6" name="图片 5">
              <a:extLst>
                <a:ext uri="{FF2B5EF4-FFF2-40B4-BE49-F238E27FC236}">
                  <a16:creationId xmlns:a16="http://schemas.microsoft.com/office/drawing/2014/main" id="{033899AD-7784-4871-9C50-A016DE0D4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7" name="直接连接符 6">
              <a:extLst>
                <a:ext uri="{FF2B5EF4-FFF2-40B4-BE49-F238E27FC236}">
                  <a16:creationId xmlns:a16="http://schemas.microsoft.com/office/drawing/2014/main" id="{6B4E3B33-2CC4-4687-A0A8-E3B5E3981A31}"/>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FCC6288D-6939-46A7-843A-FEC56A949ABF}"/>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9" name="图片 8">
              <a:extLst>
                <a:ext uri="{FF2B5EF4-FFF2-40B4-BE49-F238E27FC236}">
                  <a16:creationId xmlns:a16="http://schemas.microsoft.com/office/drawing/2014/main" id="{6F6631F6-D961-4BD0-9115-36B196CC7323}"/>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0" name="图片 9">
              <a:extLst>
                <a:ext uri="{FF2B5EF4-FFF2-40B4-BE49-F238E27FC236}">
                  <a16:creationId xmlns:a16="http://schemas.microsoft.com/office/drawing/2014/main" id="{C5C63CD3-D6CA-4783-A668-B3EB4F73517D}"/>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11" name="直接连接符 10">
              <a:extLst>
                <a:ext uri="{FF2B5EF4-FFF2-40B4-BE49-F238E27FC236}">
                  <a16:creationId xmlns:a16="http://schemas.microsoft.com/office/drawing/2014/main" id="{560F56F4-DAA1-49A0-8126-17C61C08303E}"/>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8FE9417-BACC-4422-B864-EFE78E0AC32B}"/>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1301E42-A4A7-40D3-B8AC-4329B2E60158}"/>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DB9FF3E-B5E7-4607-A79D-EE877A3CCFFC}"/>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a:extLst>
              <a:ext uri="{FF2B5EF4-FFF2-40B4-BE49-F238E27FC236}">
                <a16:creationId xmlns:a16="http://schemas.microsoft.com/office/drawing/2014/main" id="{09EDD57C-604D-48BE-B8DA-B27B8E86077E}"/>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a:extLst>
              <a:ext uri="{FF2B5EF4-FFF2-40B4-BE49-F238E27FC236}">
                <a16:creationId xmlns:a16="http://schemas.microsoft.com/office/drawing/2014/main" id="{3AABED4F-82E4-4340-8AE2-1022747B22DE}"/>
              </a:ext>
            </a:extLst>
          </p:cNvPr>
          <p:cNvGrpSpPr/>
          <p:nvPr/>
        </p:nvGrpSpPr>
        <p:grpSpPr>
          <a:xfrm>
            <a:off x="730395" y="1690688"/>
            <a:ext cx="4843065" cy="3128407"/>
            <a:chOff x="730395" y="1690688"/>
            <a:chExt cx="4843065" cy="3128407"/>
          </a:xfrm>
        </p:grpSpPr>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B47BA90-6B44-4318-98AF-846E00C3BD16}"/>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76A41127-C6C6-4506-9B0E-0C4803E3D0C6}"/>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6ED2992-D88A-48BD-9621-2B3BFA51DF84}"/>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3B40C28-5C9D-44DB-9903-39B3C1D13F1B}"/>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0" name="文本框 19">
                  <a:extLst>
                    <a:ext uri="{FF2B5EF4-FFF2-40B4-BE49-F238E27FC236}">
                      <a16:creationId xmlns:a16="http://schemas.microsoft.com/office/drawing/2014/main" id="{D3B40C28-5C9D-44DB-9903-39B3C1D13F1B}"/>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2A32284-C94A-404D-80FA-C94C4ADF78F4}"/>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1" name="文本框 20">
                  <a:extLst>
                    <a:ext uri="{FF2B5EF4-FFF2-40B4-BE49-F238E27FC236}">
                      <a16:creationId xmlns:a16="http://schemas.microsoft.com/office/drawing/2014/main" id="{12A32284-C94A-404D-80FA-C94C4ADF78F4}"/>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AB19BC7-5668-4847-B73B-8041F1D7E547}"/>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22" name="文本框 21">
                  <a:extLst>
                    <a:ext uri="{FF2B5EF4-FFF2-40B4-BE49-F238E27FC236}">
                      <a16:creationId xmlns:a16="http://schemas.microsoft.com/office/drawing/2014/main" id="{0AB19BC7-5668-4847-B73B-8041F1D7E547}"/>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9540"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A3CFB3D-AF49-40AC-B08B-75B4E0719DEE}"/>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23" name="文本框 22">
                  <a:extLst>
                    <a:ext uri="{FF2B5EF4-FFF2-40B4-BE49-F238E27FC236}">
                      <a16:creationId xmlns:a16="http://schemas.microsoft.com/office/drawing/2014/main" id="{0A3CFB3D-AF49-40AC-B08B-75B4E0719DE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8182"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D80B2CA-C9ED-44E2-9489-5BA08C0FECD7}"/>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24" name="文本框 23">
                  <a:extLst>
                    <a:ext uri="{FF2B5EF4-FFF2-40B4-BE49-F238E27FC236}">
                      <a16:creationId xmlns:a16="http://schemas.microsoft.com/office/drawing/2014/main" id="{1D80B2CA-C9ED-44E2-9489-5BA08C0FECD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103CA122-EE4F-4A9C-A55E-E16C43F69032}"/>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25" name="文本框 24">
                  <a:extLst>
                    <a:ext uri="{FF2B5EF4-FFF2-40B4-BE49-F238E27FC236}">
                      <a16:creationId xmlns:a16="http://schemas.microsoft.com/office/drawing/2014/main" id="{103CA122-EE4F-4A9C-A55E-E16C43F69032}"/>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1E828926-51F2-4675-8A88-571725EFA46A}"/>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26" name="文本框 25">
                  <a:extLst>
                    <a:ext uri="{FF2B5EF4-FFF2-40B4-BE49-F238E27FC236}">
                      <a16:creationId xmlns:a16="http://schemas.microsoft.com/office/drawing/2014/main" id="{1E828926-51F2-4675-8A88-571725EFA46A}"/>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3409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3EBB6FF-40F3-417E-A81D-C7F31AB2CE1C}"/>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27" name="文本框 26">
                  <a:extLst>
                    <a:ext uri="{FF2B5EF4-FFF2-40B4-BE49-F238E27FC236}">
                      <a16:creationId xmlns:a16="http://schemas.microsoft.com/office/drawing/2014/main" id="{83EBB6FF-40F3-417E-A81D-C7F31AB2CE1C}"/>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35632" b="-2632"/>
                  </a:stretch>
                </a:blipFill>
              </p:spPr>
              <p:txBody>
                <a:bodyPr/>
                <a:lstStyle/>
                <a:p>
                  <a:r>
                    <a:rPr lang="en-US">
                      <a:noFill/>
                    </a:rPr>
                    <a:t> </a:t>
                  </a:r>
                </a:p>
              </p:txBody>
            </p:sp>
          </mc:Fallback>
        </mc:AlternateContent>
        <p:sp>
          <p:nvSpPr>
            <p:cNvPr id="28" name="椭圆 27">
              <a:extLst>
                <a:ext uri="{FF2B5EF4-FFF2-40B4-BE49-F238E27FC236}">
                  <a16:creationId xmlns:a16="http://schemas.microsoft.com/office/drawing/2014/main" id="{66A56067-97E9-4760-B61A-95CB23C3A37A}"/>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421F0A65-7D01-4A7C-A407-AB0930A03156}"/>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67327F2D-2AB6-43EC-9191-4E010C35C7F5}"/>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36C84F9B-5203-4DC7-9D1E-49BA2AC47C65}"/>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椭圆 31">
              <a:extLst>
                <a:ext uri="{FF2B5EF4-FFF2-40B4-BE49-F238E27FC236}">
                  <a16:creationId xmlns:a16="http://schemas.microsoft.com/office/drawing/2014/main" id="{BAFA17E4-B015-4F9D-83E9-9BDD8996E799}"/>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直接箭头连接符 32">
              <a:extLst>
                <a:ext uri="{FF2B5EF4-FFF2-40B4-BE49-F238E27FC236}">
                  <a16:creationId xmlns:a16="http://schemas.microsoft.com/office/drawing/2014/main" id="{71C63D32-D12B-4094-8E75-71B45D38A465}"/>
                </a:ext>
              </a:extLst>
            </p:cNvPr>
            <p:cNvCxnSpPr>
              <a:cxnSpLocks/>
              <a:stCxn id="28" idx="6"/>
              <a:endCxn id="29"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B23EB23-F7FA-4244-939B-AF67C769609C}"/>
                </a:ext>
              </a:extLst>
            </p:cNvPr>
            <p:cNvCxnSpPr>
              <a:cxnSpLocks/>
              <a:stCxn id="29" idx="6"/>
              <a:endCxn id="30"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0086D39-55AD-40B5-B53B-DDCA20F82065}"/>
                </a:ext>
              </a:extLst>
            </p:cNvPr>
            <p:cNvCxnSpPr>
              <a:cxnSpLocks/>
              <a:stCxn id="28" idx="5"/>
              <a:endCxn id="31"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F56FE5B8-54B7-49FF-A47A-DD432152D164}"/>
                </a:ext>
              </a:extLst>
            </p:cNvPr>
            <p:cNvCxnSpPr>
              <a:cxnSpLocks/>
              <a:stCxn id="29" idx="3"/>
              <a:endCxn id="31"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31E37577-F258-4A64-8A49-91CA1EEC51F4}"/>
                </a:ext>
              </a:extLst>
            </p:cNvPr>
            <p:cNvCxnSpPr>
              <a:cxnSpLocks/>
              <a:stCxn id="29" idx="5"/>
              <a:endCxn id="32"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6DA78259-B70C-4EBA-B900-35AC73B3E8BD}"/>
                </a:ext>
              </a:extLst>
            </p:cNvPr>
            <p:cNvCxnSpPr>
              <a:cxnSpLocks/>
              <a:stCxn id="30" idx="4"/>
              <a:endCxn id="32"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316B95E-AFA7-4896-95FE-93B8AFD44ACD}"/>
                  </a:ext>
                </a:extLst>
              </p:cNvPr>
              <p:cNvSpPr/>
              <p:nvPr/>
            </p:nvSpPr>
            <p:spPr>
              <a:xfrm>
                <a:off x="7146042" y="2890322"/>
                <a:ext cx="4690708"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b="0" i="1" smtClean="0">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e>
                              </m:d>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1" name="矩形 50">
                <a:extLst>
                  <a:ext uri="{FF2B5EF4-FFF2-40B4-BE49-F238E27FC236}">
                    <a16:creationId xmlns:a16="http://schemas.microsoft.com/office/drawing/2014/main" id="{F316B95E-AFA7-4896-95FE-93B8AFD44ACD}"/>
                  </a:ext>
                </a:extLst>
              </p:cNvPr>
              <p:cNvSpPr>
                <a:spLocks noRot="1" noChangeAspect="1" noMove="1" noResize="1" noEditPoints="1" noAdjustHandles="1" noChangeArrowheads="1" noChangeShapeType="1" noTextEdit="1"/>
              </p:cNvSpPr>
              <p:nvPr/>
            </p:nvSpPr>
            <p:spPr>
              <a:xfrm>
                <a:off x="7146042" y="2890322"/>
                <a:ext cx="4690708" cy="70000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E5BA204-9158-4B15-95B2-7A009DC11C43}"/>
                  </a:ext>
                </a:extLst>
              </p:cNvPr>
              <p:cNvSpPr/>
              <p:nvPr/>
            </p:nvSpPr>
            <p:spPr>
              <a:xfrm>
                <a:off x="7131495" y="3613374"/>
                <a:ext cx="4620111"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b="0" i="1" smtClean="0">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𝒍</m:t>
                                      </m:r>
                                    </m:e>
                                    <m:sub>
                                      <m:r>
                                        <a:rPr lang="en-US" altLang="zh-CN" b="1" i="1">
                                          <a:latin typeface="Cambria Math" panose="02040503050406030204" pitchFamily="18" charset="0"/>
                                        </a:rPr>
                                        <m:t>𝟎</m:t>
                                      </m:r>
                                    </m:sub>
                                  </m:sSub>
                                </m:e>
                              </m:d>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2" name="矩形 51">
                <a:extLst>
                  <a:ext uri="{FF2B5EF4-FFF2-40B4-BE49-F238E27FC236}">
                    <a16:creationId xmlns:a16="http://schemas.microsoft.com/office/drawing/2014/main" id="{4E5BA204-9158-4B15-95B2-7A009DC11C43}"/>
                  </a:ext>
                </a:extLst>
              </p:cNvPr>
              <p:cNvSpPr>
                <a:spLocks noRot="1" noChangeAspect="1" noMove="1" noResize="1" noEditPoints="1" noAdjustHandles="1" noChangeArrowheads="1" noChangeShapeType="1" noTextEdit="1"/>
              </p:cNvSpPr>
              <p:nvPr/>
            </p:nvSpPr>
            <p:spPr>
              <a:xfrm>
                <a:off x="7131495" y="3613374"/>
                <a:ext cx="4620111" cy="70000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9F5149C-E889-4607-8CA5-A51A3B0972D2}"/>
                  </a:ext>
                </a:extLst>
              </p:cNvPr>
              <p:cNvSpPr txBox="1"/>
              <p:nvPr/>
            </p:nvSpPr>
            <p:spPr>
              <a:xfrm>
                <a:off x="7146042" y="4509845"/>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𝒖</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55" name="文本框 54">
                <a:extLst>
                  <a:ext uri="{FF2B5EF4-FFF2-40B4-BE49-F238E27FC236}">
                    <a16:creationId xmlns:a16="http://schemas.microsoft.com/office/drawing/2014/main" id="{B9F5149C-E889-4607-8CA5-A51A3B0972D2}"/>
                  </a:ext>
                </a:extLst>
              </p:cNvPr>
              <p:cNvSpPr txBox="1">
                <a:spLocks noRot="1" noChangeAspect="1" noMove="1" noResize="1" noEditPoints="1" noAdjustHandles="1" noChangeArrowheads="1" noChangeShapeType="1" noTextEdit="1"/>
              </p:cNvSpPr>
              <p:nvPr/>
            </p:nvSpPr>
            <p:spPr>
              <a:xfrm>
                <a:off x="7146042" y="4509845"/>
                <a:ext cx="4700141" cy="90037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6C0818C-45F0-415B-83E1-58C6A784C50B}"/>
                  </a:ext>
                </a:extLst>
              </p:cNvPr>
              <p:cNvSpPr txBox="1"/>
              <p:nvPr/>
            </p:nvSpPr>
            <p:spPr>
              <a:xfrm>
                <a:off x="7038179" y="5307923"/>
                <a:ext cx="4700141"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m:rPr>
                                  <m:sty m:val="p"/>
                                </m:rPr>
                                <a:rPr lang="el-GR" b="0" i="1" smtClean="0">
                                  <a:latin typeface="Cambria Math" panose="02040503050406030204" pitchFamily="18" charset="0"/>
                                </a:rPr>
                                <m:t>Σ</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𝒆</m:t>
                          </m:r>
                        </m:e>
                      </m:nary>
                      <m:r>
                        <a:rPr lang="en-US" b="0" i="1" smtClean="0">
                          <a:latin typeface="Cambria Math" panose="02040503050406030204" pitchFamily="18" charset="0"/>
                        </a:rPr>
                        <m:t>)</m:t>
                      </m:r>
                    </m:oMath>
                  </m:oMathPara>
                </a14:m>
                <a:endParaRPr lang="en-US" dirty="0"/>
              </a:p>
            </p:txBody>
          </p:sp>
        </mc:Choice>
        <mc:Fallback xmlns="">
          <p:sp>
            <p:nvSpPr>
              <p:cNvPr id="56" name="文本框 55">
                <a:extLst>
                  <a:ext uri="{FF2B5EF4-FFF2-40B4-BE49-F238E27FC236}">
                    <a16:creationId xmlns:a16="http://schemas.microsoft.com/office/drawing/2014/main" id="{B6C0818C-45F0-415B-83E1-58C6A784C50B}"/>
                  </a:ext>
                </a:extLst>
              </p:cNvPr>
              <p:cNvSpPr txBox="1">
                <a:spLocks noRot="1" noChangeAspect="1" noMove="1" noResize="1" noEditPoints="1" noAdjustHandles="1" noChangeArrowheads="1" noChangeShapeType="1" noTextEdit="1"/>
              </p:cNvSpPr>
              <p:nvPr/>
            </p:nvSpPr>
            <p:spPr>
              <a:xfrm>
                <a:off x="7038179" y="5307923"/>
                <a:ext cx="4700141" cy="76309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1036F1F-00D4-4AB3-890D-2ADEE88B8FFB}"/>
                  </a:ext>
                </a:extLst>
              </p:cNvPr>
              <p:cNvSpPr/>
              <p:nvPr/>
            </p:nvSpPr>
            <p:spPr>
              <a:xfrm>
                <a:off x="5802011" y="6084841"/>
                <a:ext cx="6189323" cy="369332"/>
              </a:xfrm>
              <a:prstGeom prst="rect">
                <a:avLst/>
              </a:prstGeom>
            </p:spPr>
            <p:txBody>
              <a:bodyPr wrap="none">
                <a:spAutoFit/>
              </a:bodyPr>
              <a:lstStyle/>
              <a:p>
                <a:r>
                  <a:rPr lang="en-US" dirty="0"/>
                  <a:t>Where </a:t>
                </a: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e>
                    </m:d>
                    <m:r>
                      <a:rPr lang="en-US" b="0" i="1" smtClean="0">
                        <a:latin typeface="Cambria Math" panose="02040503050406030204" pitchFamily="18" charset="0"/>
                      </a:rPr>
                      <m:t>=</m:t>
                    </m:r>
                    <m:r>
                      <a:rPr lang="en-US" altLang="zh-CN" i="1">
                        <a:latin typeface="Cambria Math" panose="02040503050406030204" pitchFamily="18" charset="0"/>
                      </a:rPr>
                      <m:t>𝑡</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e>
                    </m:d>
                    <m:r>
                      <a:rPr lang="en-US" altLang="zh-CN" b="1" i="1" smtClean="0">
                        <a:latin typeface="Cambria Math" panose="02040503050406030204" pitchFamily="18" charset="0"/>
                      </a:rPr>
                      <m:t>−</m:t>
                    </m:r>
                  </m:oMath>
                </a14:m>
                <a:r>
                  <a:rPr lang="en-US" altLang="zh-CN" b="1" dirty="0"/>
                  <a:t> </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oMath>
                </a14:m>
                <a:r>
                  <a:rPr lang="en-US" dirty="0"/>
                  <a:t>, </a:t>
                </a:r>
                <a14:m>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e>
                    </m:d>
                    <m:r>
                      <a:rPr lang="en-US"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e>
                    </m:d>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𝟎𝟎</m:t>
                        </m:r>
                      </m:sub>
                    </m:sSub>
                  </m:oMath>
                </a14:m>
                <a:endParaRPr lang="en-US" dirty="0"/>
              </a:p>
            </p:txBody>
          </p:sp>
        </mc:Choice>
        <mc:Fallback xmlns="">
          <p:sp>
            <p:nvSpPr>
              <p:cNvPr id="57" name="矩形 56">
                <a:extLst>
                  <a:ext uri="{FF2B5EF4-FFF2-40B4-BE49-F238E27FC236}">
                    <a16:creationId xmlns:a16="http://schemas.microsoft.com/office/drawing/2014/main" id="{11036F1F-00D4-4AB3-890D-2ADEE88B8FFB}"/>
                  </a:ext>
                </a:extLst>
              </p:cNvPr>
              <p:cNvSpPr>
                <a:spLocks noRot="1" noChangeAspect="1" noMove="1" noResize="1" noEditPoints="1" noAdjustHandles="1" noChangeArrowheads="1" noChangeShapeType="1" noTextEdit="1"/>
              </p:cNvSpPr>
              <p:nvPr/>
            </p:nvSpPr>
            <p:spPr>
              <a:xfrm>
                <a:off x="5802011" y="6084841"/>
                <a:ext cx="6189323" cy="369332"/>
              </a:xfrm>
              <a:prstGeom prst="rect">
                <a:avLst/>
              </a:prstGeom>
              <a:blipFill>
                <a:blip r:embed="rId21"/>
                <a:stretch>
                  <a:fillRect l="-887" t="-8197" b="-24590"/>
                </a:stretch>
              </a:blipFill>
            </p:spPr>
            <p:txBody>
              <a:bodyPr/>
              <a:lstStyle/>
              <a:p>
                <a:r>
                  <a:rPr lang="en-US">
                    <a:noFill/>
                  </a:rPr>
                  <a:t> </a:t>
                </a:r>
              </a:p>
            </p:txBody>
          </p:sp>
        </mc:Fallback>
      </mc:AlternateContent>
      <p:sp>
        <p:nvSpPr>
          <p:cNvPr id="58" name="箭头: 右 57">
            <a:extLst>
              <a:ext uri="{FF2B5EF4-FFF2-40B4-BE49-F238E27FC236}">
                <a16:creationId xmlns:a16="http://schemas.microsoft.com/office/drawing/2014/main" id="{2CE3C75C-D522-4956-B85B-7EBC2BB87C4F}"/>
              </a:ext>
            </a:extLst>
          </p:cNvPr>
          <p:cNvSpPr/>
          <p:nvPr/>
        </p:nvSpPr>
        <p:spPr>
          <a:xfrm rot="10800000">
            <a:off x="5040060" y="5633620"/>
            <a:ext cx="937766" cy="461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58">
            <a:extLst>
              <a:ext uri="{FF2B5EF4-FFF2-40B4-BE49-F238E27FC236}">
                <a16:creationId xmlns:a16="http://schemas.microsoft.com/office/drawing/2014/main" id="{AA14B279-BBDE-41C5-9C37-FF72878EB289}"/>
              </a:ext>
            </a:extLst>
          </p:cNvPr>
          <p:cNvSpPr txBox="1"/>
          <p:nvPr/>
        </p:nvSpPr>
        <p:spPr>
          <a:xfrm>
            <a:off x="788680" y="5197083"/>
            <a:ext cx="4931881" cy="461665"/>
          </a:xfrm>
          <a:prstGeom prst="rect">
            <a:avLst/>
          </a:prstGeom>
          <a:noFill/>
        </p:spPr>
        <p:txBody>
          <a:bodyPr wrap="square" rtlCol="0">
            <a:spAutoFit/>
          </a:bodyPr>
          <a:lstStyle/>
          <a:p>
            <a:r>
              <a:rPr lang="en-US" sz="2400" dirty="0"/>
              <a:t>Iteratively Solve Linearized System</a:t>
            </a:r>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E9967FF-AB9D-4A24-8FE7-C14DE1D83C72}"/>
                  </a:ext>
                </a:extLst>
              </p:cNvPr>
              <p:cNvSpPr/>
              <p:nvPr/>
            </p:nvSpPr>
            <p:spPr>
              <a:xfrm>
                <a:off x="1397788" y="5750802"/>
                <a:ext cx="2915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60" name="矩形 59">
                <a:extLst>
                  <a:ext uri="{FF2B5EF4-FFF2-40B4-BE49-F238E27FC236}">
                    <a16:creationId xmlns:a16="http://schemas.microsoft.com/office/drawing/2014/main" id="{2E9967FF-AB9D-4A24-8FE7-C14DE1D83C72}"/>
                  </a:ext>
                </a:extLst>
              </p:cNvPr>
              <p:cNvSpPr>
                <a:spLocks noRot="1" noChangeAspect="1" noMove="1" noResize="1" noEditPoints="1" noAdjustHandles="1" noChangeArrowheads="1" noChangeShapeType="1" noTextEdit="1"/>
              </p:cNvSpPr>
              <p:nvPr/>
            </p:nvSpPr>
            <p:spPr>
              <a:xfrm>
                <a:off x="1397788" y="5750802"/>
                <a:ext cx="2915222" cy="369332"/>
              </a:xfrm>
              <a:prstGeom prst="rect">
                <a:avLst/>
              </a:prstGeom>
              <a:blipFill>
                <a:blip r:embed="rId22"/>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402173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5" grpId="0"/>
      <p:bldP spid="56" grpId="0"/>
      <p:bldP spid="57" grpId="0"/>
      <p:bldP spid="58" grpId="0" animBg="1"/>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3B6F24E-FF2A-4694-9C04-FDBA3A765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1360" y="998883"/>
            <a:ext cx="5061858" cy="339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B882461F-2E45-4B1A-83EF-D2B476553CDA}"/>
              </a:ext>
            </a:extLst>
          </p:cNvPr>
          <p:cNvSpPr txBox="1"/>
          <p:nvPr/>
        </p:nvSpPr>
        <p:spPr>
          <a:xfrm>
            <a:off x="856021" y="595340"/>
            <a:ext cx="2132315" cy="584775"/>
          </a:xfrm>
          <a:prstGeom prst="rect">
            <a:avLst/>
          </a:prstGeom>
          <a:noFill/>
        </p:spPr>
        <p:txBody>
          <a:bodyPr wrap="none" rtlCol="0">
            <a:spAutoFit/>
          </a:bodyPr>
          <a:lstStyle/>
          <a:p>
            <a:r>
              <a:rPr lang="en-US" sz="3200" b="1" dirty="0"/>
              <a:t>G2O Model</a:t>
            </a:r>
          </a:p>
        </p:txBody>
      </p:sp>
      <p:grpSp>
        <p:nvGrpSpPr>
          <p:cNvPr id="8" name="组合 7">
            <a:extLst>
              <a:ext uri="{FF2B5EF4-FFF2-40B4-BE49-F238E27FC236}">
                <a16:creationId xmlns:a16="http://schemas.microsoft.com/office/drawing/2014/main" id="{B0724517-D778-4D06-BCDB-B0E5D674310E}"/>
              </a:ext>
            </a:extLst>
          </p:cNvPr>
          <p:cNvGrpSpPr/>
          <p:nvPr/>
        </p:nvGrpSpPr>
        <p:grpSpPr>
          <a:xfrm>
            <a:off x="708827" y="1350279"/>
            <a:ext cx="4843065" cy="3128407"/>
            <a:chOff x="730395" y="1690688"/>
            <a:chExt cx="4843065" cy="312840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F2B144-A92B-4DB4-8914-688AB8E59DD0}"/>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7" name="文本框 16">
                  <a:extLst>
                    <a:ext uri="{FF2B5EF4-FFF2-40B4-BE49-F238E27FC236}">
                      <a16:creationId xmlns:a16="http://schemas.microsoft.com/office/drawing/2014/main" id="{8B47BA90-6B44-4318-98AF-846E00C3BD16}"/>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DBF660D-CE7B-4E30-9B12-0B9EC9122508}"/>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76A41127-C6C6-4506-9B0E-0C4803E3D0C6}"/>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8EF6542-4CE6-4D8F-BBCA-7672B8D33AF5}"/>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9" name="文本框 18">
                  <a:extLst>
                    <a:ext uri="{FF2B5EF4-FFF2-40B4-BE49-F238E27FC236}">
                      <a16:creationId xmlns:a16="http://schemas.microsoft.com/office/drawing/2014/main" id="{C6ED2992-D88A-48BD-9621-2B3BFA51DF84}"/>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5398264-15AE-4291-9126-E74958A2C192}"/>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12" name="文本框 11">
                  <a:extLst>
                    <a:ext uri="{FF2B5EF4-FFF2-40B4-BE49-F238E27FC236}">
                      <a16:creationId xmlns:a16="http://schemas.microsoft.com/office/drawing/2014/main" id="{F5398264-15AE-4291-9126-E74958A2C192}"/>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FE00BC1-BFF9-4C16-AB87-46157529864C}"/>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13" name="文本框 12">
                  <a:extLst>
                    <a:ext uri="{FF2B5EF4-FFF2-40B4-BE49-F238E27FC236}">
                      <a16:creationId xmlns:a16="http://schemas.microsoft.com/office/drawing/2014/main" id="{7FE00BC1-BFF9-4C16-AB87-46157529864C}"/>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D9EE569-62BA-4430-A3FB-8A280655D2AE}"/>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DD9EE569-62BA-4430-A3FB-8A280655D2AE}"/>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1"/>
                  <a:stretch>
                    <a:fillRect r="-1250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F6AAAC3-67C2-4DA7-A6EB-2BDBE33FA8BE}"/>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5" name="文本框 14">
                  <a:extLst>
                    <a:ext uri="{FF2B5EF4-FFF2-40B4-BE49-F238E27FC236}">
                      <a16:creationId xmlns:a16="http://schemas.microsoft.com/office/drawing/2014/main" id="{EF6AAAC3-67C2-4DA7-A6EB-2BDBE33FA8BE}"/>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2"/>
                  <a:stretch>
                    <a:fillRect r="-13793"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CA08F454-3DE6-487E-9121-A65B664EAA67}"/>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𝟎𝟑</m:t>
                            </m:r>
                          </m:sub>
                        </m:sSub>
                      </m:oMath>
                    </m:oMathPara>
                  </a14:m>
                  <a:endParaRPr lang="en-US" sz="2400" b="1" dirty="0"/>
                </a:p>
              </p:txBody>
            </p:sp>
          </mc:Choice>
          <mc:Fallback xmlns="">
            <p:sp>
              <p:nvSpPr>
                <p:cNvPr id="16" name="文本框 15">
                  <a:extLst>
                    <a:ext uri="{FF2B5EF4-FFF2-40B4-BE49-F238E27FC236}">
                      <a16:creationId xmlns:a16="http://schemas.microsoft.com/office/drawing/2014/main" id="{CA08F454-3DE6-487E-9121-A65B664EAA67}"/>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3"/>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9C91A05-CE06-4E8A-B496-CF384E0143D1}"/>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𝟏𝟑</m:t>
                            </m:r>
                          </m:sub>
                        </m:sSub>
                      </m:oMath>
                    </m:oMathPara>
                  </a14:m>
                  <a:endParaRPr lang="en-US" sz="2400" b="1" dirty="0"/>
                </a:p>
              </p:txBody>
            </p:sp>
          </mc:Choice>
          <mc:Fallback xmlns="">
            <p:sp>
              <p:nvSpPr>
                <p:cNvPr id="17" name="文本框 16">
                  <a:extLst>
                    <a:ext uri="{FF2B5EF4-FFF2-40B4-BE49-F238E27FC236}">
                      <a16:creationId xmlns:a16="http://schemas.microsoft.com/office/drawing/2014/main" id="{A9C91A05-CE06-4E8A-B496-CF384E0143D1}"/>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4"/>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CCC6DE5-F3FA-4B00-89A1-5EE05525AFB5}"/>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𝟏𝟒</m:t>
                            </m:r>
                          </m:sub>
                        </m:sSub>
                      </m:oMath>
                    </m:oMathPara>
                  </a14:m>
                  <a:endParaRPr lang="en-US" sz="2400" b="1" dirty="0"/>
                </a:p>
              </p:txBody>
            </p:sp>
          </mc:Choice>
          <mc:Fallback xmlns="">
            <p:sp>
              <p:nvSpPr>
                <p:cNvPr id="18" name="文本框 17">
                  <a:extLst>
                    <a:ext uri="{FF2B5EF4-FFF2-40B4-BE49-F238E27FC236}">
                      <a16:creationId xmlns:a16="http://schemas.microsoft.com/office/drawing/2014/main" id="{ACCC6DE5-F3FA-4B00-89A1-5EE05525AFB5}"/>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5"/>
                  <a:stretch>
                    <a:fillRect r="-1250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101D29B-52DA-446B-853D-56D2EB7A168D}"/>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𝒆</m:t>
                            </m:r>
                          </m:e>
                          <m:sub>
                            <m:r>
                              <a:rPr lang="en-US" altLang="zh-CN" sz="2400" b="1" i="1" smtClean="0">
                                <a:latin typeface="Cambria Math" panose="02040503050406030204" pitchFamily="18" charset="0"/>
                              </a:rPr>
                              <m:t>𝟐𝟒</m:t>
                            </m:r>
                          </m:sub>
                        </m:sSub>
                      </m:oMath>
                    </m:oMathPara>
                  </a14:m>
                  <a:endParaRPr lang="en-US" sz="2400" b="1" dirty="0"/>
                </a:p>
              </p:txBody>
            </p:sp>
          </mc:Choice>
          <mc:Fallback xmlns="">
            <p:sp>
              <p:nvSpPr>
                <p:cNvPr id="19" name="文本框 18">
                  <a:extLst>
                    <a:ext uri="{FF2B5EF4-FFF2-40B4-BE49-F238E27FC236}">
                      <a16:creationId xmlns:a16="http://schemas.microsoft.com/office/drawing/2014/main" id="{2101D29B-52DA-446B-853D-56D2EB7A168D}"/>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6"/>
                  <a:stretch>
                    <a:fillRect r="-12500" b="-2632"/>
                  </a:stretch>
                </a:blipFill>
              </p:spPr>
              <p:txBody>
                <a:bodyPr/>
                <a:lstStyle/>
                <a:p>
                  <a:r>
                    <a:rPr lang="en-US">
                      <a:noFill/>
                    </a:rPr>
                    <a:t> </a:t>
                  </a:r>
                </a:p>
              </p:txBody>
            </p:sp>
          </mc:Fallback>
        </mc:AlternateContent>
        <p:sp>
          <p:nvSpPr>
            <p:cNvPr id="20" name="椭圆 19">
              <a:extLst>
                <a:ext uri="{FF2B5EF4-FFF2-40B4-BE49-F238E27FC236}">
                  <a16:creationId xmlns:a16="http://schemas.microsoft.com/office/drawing/2014/main" id="{812FABAE-5519-4E6C-B1F2-59D4A0E17E34}"/>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BC65E23-4A88-41A8-A076-E439A03E696F}"/>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86A0414C-9718-49B9-AA4B-8FE9DD139B8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F25E1C32-0D01-4E7F-9136-128B4851EF70}"/>
                </a:ext>
              </a:extLst>
            </p:cNvPr>
            <p:cNvSpPr/>
            <p:nvPr/>
          </p:nvSpPr>
          <p:spPr>
            <a:xfrm>
              <a:off x="1834196"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5CF38B60-F621-4030-9A1B-BFF13D6049C2}"/>
                </a:ext>
              </a:extLst>
            </p:cNvPr>
            <p:cNvSpPr/>
            <p:nvPr/>
          </p:nvSpPr>
          <p:spPr>
            <a:xfrm>
              <a:off x="4103838" y="3895765"/>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直接箭头连接符 24">
              <a:extLst>
                <a:ext uri="{FF2B5EF4-FFF2-40B4-BE49-F238E27FC236}">
                  <a16:creationId xmlns:a16="http://schemas.microsoft.com/office/drawing/2014/main" id="{4175035B-7646-44F2-82D0-82446DBAAFA7}"/>
                </a:ext>
              </a:extLst>
            </p:cNvPr>
            <p:cNvCxnSpPr>
              <a:cxnSpLocks/>
              <a:stCxn id="20" idx="6"/>
              <a:endCxn id="2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0A9055F-F773-41E0-9C99-13B4C4F43F71}"/>
                </a:ext>
              </a:extLst>
            </p:cNvPr>
            <p:cNvCxnSpPr>
              <a:cxnSpLocks/>
              <a:stCxn id="21" idx="6"/>
              <a:endCxn id="2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84C6D5D-A8C9-40D7-A6C4-EB25305F1D18}"/>
                </a:ext>
              </a:extLst>
            </p:cNvPr>
            <p:cNvCxnSpPr>
              <a:cxnSpLocks/>
              <a:stCxn id="20" idx="5"/>
              <a:endCxn id="2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817FF8C-E6BF-4BC4-B131-9B2006BB3D0B}"/>
                </a:ext>
              </a:extLst>
            </p:cNvPr>
            <p:cNvCxnSpPr>
              <a:cxnSpLocks/>
              <a:stCxn id="21" idx="3"/>
              <a:endCxn id="2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617527F-5A3A-45AA-8367-FE39FCCF72BF}"/>
                </a:ext>
              </a:extLst>
            </p:cNvPr>
            <p:cNvCxnSpPr>
              <a:cxnSpLocks/>
              <a:stCxn id="21" idx="5"/>
              <a:endCxn id="2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55C71C1-3341-4304-B8D9-7AAC2B5E9DE9}"/>
                </a:ext>
              </a:extLst>
            </p:cNvPr>
            <p:cNvCxnSpPr>
              <a:cxnSpLocks/>
              <a:stCxn id="22" idx="4"/>
              <a:endCxn id="2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9173E5FD-5E38-48E2-A37D-45196DCF925E}"/>
              </a:ext>
            </a:extLst>
          </p:cNvPr>
          <p:cNvPicPr>
            <a:picLocks noChangeAspect="1"/>
          </p:cNvPicPr>
          <p:nvPr/>
        </p:nvPicPr>
        <p:blipFill>
          <a:blip r:embed="rId17"/>
          <a:stretch>
            <a:fillRect/>
          </a:stretch>
        </p:blipFill>
        <p:spPr>
          <a:xfrm>
            <a:off x="5533274" y="4606471"/>
            <a:ext cx="6061300" cy="642257"/>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F8BABC4-4189-474D-9912-B95DC69CB513}"/>
                  </a:ext>
                </a:extLst>
              </p:cNvPr>
              <p:cNvSpPr txBox="1"/>
              <p:nvPr/>
            </p:nvSpPr>
            <p:spPr>
              <a:xfrm>
                <a:off x="6836229" y="5391649"/>
                <a:ext cx="2815770" cy="465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1" i="0" smtClean="0">
                              <a:latin typeface="Cambria Math" panose="02040503050406030204" pitchFamily="18" charset="0"/>
                            </a:rPr>
                            <m:t>𝐞</m:t>
                          </m:r>
                        </m:e>
                        <m:sub>
                          <m:r>
                            <a:rPr lang="en-US" sz="2800" b="0" i="1" smtClean="0">
                              <a:latin typeface="Cambria Math" panose="02040503050406030204" pitchFamily="18" charset="0"/>
                            </a:rPr>
                            <m:t>𝑖𝑗</m:t>
                          </m:r>
                        </m:sub>
                      </m:sSub>
                      <m:d>
                        <m:dPr>
                          <m:ctrlPr>
                            <a:rPr lang="en-US" sz="2800" b="0" i="1" smtClean="0">
                              <a:latin typeface="Cambria Math" panose="02040503050406030204" pitchFamily="18" charset="0"/>
                            </a:rPr>
                          </m:ctrlPr>
                        </m:dPr>
                        <m:e>
                          <m:r>
                            <m:rPr>
                              <m:sty m:val="p"/>
                            </m:rPr>
                            <a:rPr lang="en-US" sz="2800" b="0" i="0" smtClean="0">
                              <a:latin typeface="Cambria Math" panose="02040503050406030204" pitchFamily="18" charset="0"/>
                            </a:rPr>
                            <m:t>x</m:t>
                          </m:r>
                        </m:e>
                      </m:d>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𝒛</m:t>
                              </m:r>
                            </m:e>
                          </m:acc>
                        </m:e>
                        <m:sub>
                          <m:r>
                            <a:rPr lang="en-US" sz="2800" i="1">
                              <a:latin typeface="Cambria Math" panose="02040503050406030204" pitchFamily="18" charset="0"/>
                            </a:rPr>
                            <m:t>𝑖𝑗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rPr>
                            <m:t>𝒛</m:t>
                          </m:r>
                        </m:e>
                        <m:sub>
                          <m:r>
                            <a:rPr lang="en-US" sz="2800" b="0" i="1" smtClean="0">
                              <a:latin typeface="Cambria Math" panose="02040503050406030204" pitchFamily="18" charset="0"/>
                            </a:rPr>
                            <m:t>𝑖𝑗</m:t>
                          </m:r>
                        </m:sub>
                      </m:sSub>
                    </m:oMath>
                  </m:oMathPara>
                </a14:m>
                <a:endParaRPr lang="en-US" sz="2800" dirty="0"/>
              </a:p>
            </p:txBody>
          </p:sp>
        </mc:Choice>
        <mc:Fallback xmlns="">
          <p:sp>
            <p:nvSpPr>
              <p:cNvPr id="3" name="文本框 2">
                <a:extLst>
                  <a:ext uri="{FF2B5EF4-FFF2-40B4-BE49-F238E27FC236}">
                    <a16:creationId xmlns:a16="http://schemas.microsoft.com/office/drawing/2014/main" id="{4F8BABC4-4189-474D-9912-B95DC69CB513}"/>
                  </a:ext>
                </a:extLst>
              </p:cNvPr>
              <p:cNvSpPr txBox="1">
                <a:spLocks noRot="1" noChangeAspect="1" noMove="1" noResize="1" noEditPoints="1" noAdjustHandles="1" noChangeArrowheads="1" noChangeShapeType="1" noTextEdit="1"/>
              </p:cNvSpPr>
              <p:nvPr/>
            </p:nvSpPr>
            <p:spPr>
              <a:xfrm>
                <a:off x="6836229" y="5391649"/>
                <a:ext cx="2815770" cy="46557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93B6B607-5A7F-49C8-8EBD-F9453CB50C0C}"/>
                  </a:ext>
                </a:extLst>
              </p:cNvPr>
              <p:cNvSpPr/>
              <p:nvPr/>
            </p:nvSpPr>
            <p:spPr>
              <a:xfrm>
                <a:off x="7043721" y="6000147"/>
                <a:ext cx="2400785" cy="557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b="1" i="1">
                                  <a:latin typeface="Cambria Math" panose="02040503050406030204" pitchFamily="18" charset="0"/>
                                </a:rPr>
                                <m:t>𝒛</m:t>
                              </m:r>
                            </m:e>
                          </m:acc>
                        </m:e>
                        <m:sub>
                          <m:r>
                            <a:rPr lang="en-US" sz="2800" i="1">
                              <a:latin typeface="Cambria Math" panose="02040503050406030204" pitchFamily="18" charset="0"/>
                            </a:rPr>
                            <m:t>𝑖𝑗</m:t>
                          </m:r>
                        </m:sub>
                      </m:sSub>
                      <m: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0" smtClean="0">
                              <a:latin typeface="Cambria Math" panose="02040503050406030204" pitchFamily="18" charset="0"/>
                            </a:rPr>
                            <m:t>𝐱</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1" i="0" smtClean="0">
                              <a:latin typeface="Cambria Math" panose="02040503050406030204" pitchFamily="18" charset="0"/>
                            </a:rPr>
                            <m:t>𝐱</m:t>
                          </m:r>
                        </m:e>
                        <m:sub>
                          <m:r>
                            <a:rPr lang="en-US" sz="2800" i="1">
                              <a:latin typeface="Cambria Math" panose="02040503050406030204" pitchFamily="18" charset="0"/>
                            </a:rPr>
                            <m:t>𝑗</m:t>
                          </m:r>
                        </m:sub>
                      </m:sSub>
                      <m:r>
                        <a:rPr lang="en-US" sz="2800" b="0" i="1" smtClean="0">
                          <a:latin typeface="Cambria Math" panose="02040503050406030204" pitchFamily="18" charset="0"/>
                        </a:rPr>
                        <m:t>)</m:t>
                      </m:r>
                    </m:oMath>
                  </m:oMathPara>
                </a14:m>
                <a:endParaRPr lang="en-US" sz="2800" dirty="0"/>
              </a:p>
            </p:txBody>
          </p:sp>
        </mc:Choice>
        <mc:Fallback xmlns="">
          <p:sp>
            <p:nvSpPr>
              <p:cNvPr id="31" name="矩形 30">
                <a:extLst>
                  <a:ext uri="{FF2B5EF4-FFF2-40B4-BE49-F238E27FC236}">
                    <a16:creationId xmlns:a16="http://schemas.microsoft.com/office/drawing/2014/main" id="{93B6B607-5A7F-49C8-8EBD-F9453CB50C0C}"/>
                  </a:ext>
                </a:extLst>
              </p:cNvPr>
              <p:cNvSpPr>
                <a:spLocks noRot="1" noChangeAspect="1" noMove="1" noResize="1" noEditPoints="1" noAdjustHandles="1" noChangeArrowheads="1" noChangeShapeType="1" noTextEdit="1"/>
              </p:cNvSpPr>
              <p:nvPr/>
            </p:nvSpPr>
            <p:spPr>
              <a:xfrm>
                <a:off x="7043721" y="6000147"/>
                <a:ext cx="2400785" cy="557910"/>
              </a:xfrm>
              <a:prstGeom prst="rect">
                <a:avLst/>
              </a:prstGeom>
              <a:blipFill>
                <a:blip r:embed="rId1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13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0955CC5-FFAC-4BEB-AB4D-7B4ED9ACA6E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The problem of G2O</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A7C754CA-6290-41C2-94C9-12A6D73A7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727484"/>
            <a:ext cx="5455917" cy="3396305"/>
          </a:xfrm>
          <a:prstGeom prst="rect">
            <a:avLst/>
          </a:prstGeom>
        </p:spPr>
      </p:pic>
      <p:pic>
        <p:nvPicPr>
          <p:cNvPr id="3" name="图片 2">
            <a:extLst>
              <a:ext uri="{FF2B5EF4-FFF2-40B4-BE49-F238E27FC236}">
                <a16:creationId xmlns:a16="http://schemas.microsoft.com/office/drawing/2014/main" id="{55C7D202-4EDB-4CC4-8DE2-9B4A73969BC2}"/>
              </a:ext>
            </a:extLst>
          </p:cNvPr>
          <p:cNvPicPr>
            <a:picLocks noChangeAspect="1"/>
          </p:cNvPicPr>
          <p:nvPr/>
        </p:nvPicPr>
        <p:blipFill>
          <a:blip r:embed="rId4"/>
          <a:stretch>
            <a:fillRect/>
          </a:stretch>
        </p:blipFill>
        <p:spPr>
          <a:xfrm>
            <a:off x="386809" y="2596836"/>
            <a:ext cx="5400675" cy="1438275"/>
          </a:xfrm>
          <a:prstGeom prst="rect">
            <a:avLst/>
          </a:prstGeom>
        </p:spPr>
      </p:pic>
      <p:pic>
        <p:nvPicPr>
          <p:cNvPr id="12" name="Picture 2">
            <a:extLst>
              <a:ext uri="{FF2B5EF4-FFF2-40B4-BE49-F238E27FC236}">
                <a16:creationId xmlns:a16="http://schemas.microsoft.com/office/drawing/2014/main" id="{8528B074-BBA2-4E85-8215-C68075DA9F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269" y="4178575"/>
            <a:ext cx="3448408" cy="2314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5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0955CC5-FFAC-4BEB-AB4D-7B4ED9ACA6E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The problem of G2O</a:t>
            </a:r>
          </a:p>
        </p:txBody>
      </p:sp>
      <p:cxnSp>
        <p:nvCxnSpPr>
          <p:cNvPr id="57" name="Straight Connector 5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23789B1-834E-4E1B-9C2F-4972809B0951}"/>
              </a:ext>
            </a:extLst>
          </p:cNvPr>
          <p:cNvPicPr>
            <a:picLocks noChangeAspect="1"/>
          </p:cNvPicPr>
          <p:nvPr/>
        </p:nvPicPr>
        <p:blipFill>
          <a:blip r:embed="rId3"/>
          <a:stretch>
            <a:fillRect/>
          </a:stretch>
        </p:blipFill>
        <p:spPr>
          <a:xfrm>
            <a:off x="396882" y="2543175"/>
            <a:ext cx="5219700" cy="885825"/>
          </a:xfrm>
          <a:prstGeom prst="rect">
            <a:avLst/>
          </a:prstGeom>
        </p:spPr>
      </p:pic>
      <p:pic>
        <p:nvPicPr>
          <p:cNvPr id="5" name="图片 4">
            <a:extLst>
              <a:ext uri="{FF2B5EF4-FFF2-40B4-BE49-F238E27FC236}">
                <a16:creationId xmlns:a16="http://schemas.microsoft.com/office/drawing/2014/main" id="{74F2419C-91D1-4AE1-AAB2-659958B827A4}"/>
              </a:ext>
            </a:extLst>
          </p:cNvPr>
          <p:cNvPicPr>
            <a:picLocks noChangeAspect="1"/>
          </p:cNvPicPr>
          <p:nvPr/>
        </p:nvPicPr>
        <p:blipFill>
          <a:blip r:embed="rId4"/>
          <a:stretch>
            <a:fillRect/>
          </a:stretch>
        </p:blipFill>
        <p:spPr>
          <a:xfrm>
            <a:off x="546351" y="3429000"/>
            <a:ext cx="5391150" cy="733425"/>
          </a:xfrm>
          <a:prstGeom prst="rect">
            <a:avLst/>
          </a:prstGeom>
        </p:spPr>
      </p:pic>
      <p:pic>
        <p:nvPicPr>
          <p:cNvPr id="7" name="图片 6">
            <a:extLst>
              <a:ext uri="{FF2B5EF4-FFF2-40B4-BE49-F238E27FC236}">
                <a16:creationId xmlns:a16="http://schemas.microsoft.com/office/drawing/2014/main" id="{9FF44FB0-C0BE-47E6-84B0-A8480A55D828}"/>
              </a:ext>
            </a:extLst>
          </p:cNvPr>
          <p:cNvPicPr>
            <a:picLocks noChangeAspect="1"/>
          </p:cNvPicPr>
          <p:nvPr/>
        </p:nvPicPr>
        <p:blipFill>
          <a:blip r:embed="rId5"/>
          <a:stretch>
            <a:fillRect/>
          </a:stretch>
        </p:blipFill>
        <p:spPr>
          <a:xfrm>
            <a:off x="939807" y="4244661"/>
            <a:ext cx="4133850" cy="361950"/>
          </a:xfrm>
          <a:prstGeom prst="rect">
            <a:avLst/>
          </a:prstGeom>
        </p:spPr>
      </p:pic>
      <p:pic>
        <p:nvPicPr>
          <p:cNvPr id="8" name="图片 7">
            <a:extLst>
              <a:ext uri="{FF2B5EF4-FFF2-40B4-BE49-F238E27FC236}">
                <a16:creationId xmlns:a16="http://schemas.microsoft.com/office/drawing/2014/main" id="{548C83A2-6F28-4A68-8DA1-BE2E1C44CB05}"/>
              </a:ext>
            </a:extLst>
          </p:cNvPr>
          <p:cNvPicPr>
            <a:picLocks noChangeAspect="1"/>
          </p:cNvPicPr>
          <p:nvPr/>
        </p:nvPicPr>
        <p:blipFill>
          <a:blip r:embed="rId6"/>
          <a:stretch>
            <a:fillRect/>
          </a:stretch>
        </p:blipFill>
        <p:spPr>
          <a:xfrm>
            <a:off x="434434" y="4733370"/>
            <a:ext cx="5353050" cy="838200"/>
          </a:xfrm>
          <a:prstGeom prst="rect">
            <a:avLst/>
          </a:prstGeom>
        </p:spPr>
      </p:pic>
      <p:pic>
        <p:nvPicPr>
          <p:cNvPr id="9" name="图片 8">
            <a:extLst>
              <a:ext uri="{FF2B5EF4-FFF2-40B4-BE49-F238E27FC236}">
                <a16:creationId xmlns:a16="http://schemas.microsoft.com/office/drawing/2014/main" id="{D5191765-792F-4E4E-88EE-A05F7E079419}"/>
              </a:ext>
            </a:extLst>
          </p:cNvPr>
          <p:cNvPicPr>
            <a:picLocks noChangeAspect="1"/>
          </p:cNvPicPr>
          <p:nvPr/>
        </p:nvPicPr>
        <p:blipFill>
          <a:blip r:embed="rId7"/>
          <a:stretch>
            <a:fillRect/>
          </a:stretch>
        </p:blipFill>
        <p:spPr>
          <a:xfrm>
            <a:off x="651401" y="5466795"/>
            <a:ext cx="3752850" cy="476250"/>
          </a:xfrm>
          <a:prstGeom prst="rect">
            <a:avLst/>
          </a:prstGeom>
        </p:spPr>
      </p:pic>
      <p:pic>
        <p:nvPicPr>
          <p:cNvPr id="19" name="图片 18">
            <a:extLst>
              <a:ext uri="{FF2B5EF4-FFF2-40B4-BE49-F238E27FC236}">
                <a16:creationId xmlns:a16="http://schemas.microsoft.com/office/drawing/2014/main" id="{AEB5D013-B44B-4013-BAF3-56867BB4C765}"/>
              </a:ext>
            </a:extLst>
          </p:cNvPr>
          <p:cNvPicPr>
            <a:picLocks noChangeAspect="1"/>
          </p:cNvPicPr>
          <p:nvPr/>
        </p:nvPicPr>
        <p:blipFill>
          <a:blip r:embed="rId8"/>
          <a:stretch>
            <a:fillRect/>
          </a:stretch>
        </p:blipFill>
        <p:spPr>
          <a:xfrm>
            <a:off x="7115855" y="2610757"/>
            <a:ext cx="466725" cy="361950"/>
          </a:xfrm>
          <a:prstGeom prst="rect">
            <a:avLst/>
          </a:prstGeom>
        </p:spPr>
      </p:pic>
      <p:pic>
        <p:nvPicPr>
          <p:cNvPr id="20" name="图片 19">
            <a:extLst>
              <a:ext uri="{FF2B5EF4-FFF2-40B4-BE49-F238E27FC236}">
                <a16:creationId xmlns:a16="http://schemas.microsoft.com/office/drawing/2014/main" id="{8E6E1B42-B7AE-419A-800C-FB547DD4535D}"/>
              </a:ext>
            </a:extLst>
          </p:cNvPr>
          <p:cNvPicPr>
            <a:picLocks noChangeAspect="1"/>
          </p:cNvPicPr>
          <p:nvPr/>
        </p:nvPicPr>
        <p:blipFill>
          <a:blip r:embed="rId9"/>
          <a:stretch>
            <a:fillRect/>
          </a:stretch>
        </p:blipFill>
        <p:spPr>
          <a:xfrm>
            <a:off x="7582580" y="2543175"/>
            <a:ext cx="3505200" cy="447675"/>
          </a:xfrm>
          <a:prstGeom prst="rect">
            <a:avLst/>
          </a:prstGeom>
        </p:spPr>
      </p:pic>
      <p:pic>
        <p:nvPicPr>
          <p:cNvPr id="21" name="图片 20">
            <a:extLst>
              <a:ext uri="{FF2B5EF4-FFF2-40B4-BE49-F238E27FC236}">
                <a16:creationId xmlns:a16="http://schemas.microsoft.com/office/drawing/2014/main" id="{99CEA7A0-0905-43E4-A63C-34ABFB6952F5}"/>
              </a:ext>
            </a:extLst>
          </p:cNvPr>
          <p:cNvPicPr>
            <a:picLocks noChangeAspect="1"/>
          </p:cNvPicPr>
          <p:nvPr/>
        </p:nvPicPr>
        <p:blipFill>
          <a:blip r:embed="rId10"/>
          <a:stretch>
            <a:fillRect/>
          </a:stretch>
        </p:blipFill>
        <p:spPr>
          <a:xfrm>
            <a:off x="6925355" y="3104784"/>
            <a:ext cx="4162425" cy="676275"/>
          </a:xfrm>
          <a:prstGeom prst="rect">
            <a:avLst/>
          </a:prstGeom>
        </p:spPr>
      </p:pic>
      <p:pic>
        <p:nvPicPr>
          <p:cNvPr id="22" name="图片 21">
            <a:extLst>
              <a:ext uri="{FF2B5EF4-FFF2-40B4-BE49-F238E27FC236}">
                <a16:creationId xmlns:a16="http://schemas.microsoft.com/office/drawing/2014/main" id="{A8D8E4C1-80BC-4666-9B5E-4F674D2C0779}"/>
              </a:ext>
            </a:extLst>
          </p:cNvPr>
          <p:cNvPicPr>
            <a:picLocks noChangeAspect="1"/>
          </p:cNvPicPr>
          <p:nvPr/>
        </p:nvPicPr>
        <p:blipFill>
          <a:blip r:embed="rId11"/>
          <a:stretch>
            <a:fillRect/>
          </a:stretch>
        </p:blipFill>
        <p:spPr>
          <a:xfrm>
            <a:off x="7087280" y="3938939"/>
            <a:ext cx="4000500" cy="590550"/>
          </a:xfrm>
          <a:prstGeom prst="rect">
            <a:avLst/>
          </a:prstGeom>
        </p:spPr>
      </p:pic>
      <p:pic>
        <p:nvPicPr>
          <p:cNvPr id="23" name="图片 22">
            <a:extLst>
              <a:ext uri="{FF2B5EF4-FFF2-40B4-BE49-F238E27FC236}">
                <a16:creationId xmlns:a16="http://schemas.microsoft.com/office/drawing/2014/main" id="{FC2C1573-05E9-4462-9FDB-F4C740B05CAB}"/>
              </a:ext>
            </a:extLst>
          </p:cNvPr>
          <p:cNvPicPr>
            <a:picLocks noChangeAspect="1"/>
          </p:cNvPicPr>
          <p:nvPr/>
        </p:nvPicPr>
        <p:blipFill>
          <a:blip r:embed="rId12"/>
          <a:stretch>
            <a:fillRect/>
          </a:stretch>
        </p:blipFill>
        <p:spPr>
          <a:xfrm>
            <a:off x="7115855" y="4687369"/>
            <a:ext cx="3000375" cy="457200"/>
          </a:xfrm>
          <a:prstGeom prst="rect">
            <a:avLst/>
          </a:prstGeom>
        </p:spPr>
      </p:pic>
      <p:pic>
        <p:nvPicPr>
          <p:cNvPr id="24" name="图片 23">
            <a:extLst>
              <a:ext uri="{FF2B5EF4-FFF2-40B4-BE49-F238E27FC236}">
                <a16:creationId xmlns:a16="http://schemas.microsoft.com/office/drawing/2014/main" id="{1E90F8EB-82BA-4D3D-BFB1-53E988CDA38C}"/>
              </a:ext>
            </a:extLst>
          </p:cNvPr>
          <p:cNvPicPr>
            <a:picLocks noChangeAspect="1"/>
          </p:cNvPicPr>
          <p:nvPr/>
        </p:nvPicPr>
        <p:blipFill>
          <a:blip r:embed="rId13"/>
          <a:stretch>
            <a:fillRect/>
          </a:stretch>
        </p:blipFill>
        <p:spPr>
          <a:xfrm>
            <a:off x="6830105" y="5526176"/>
            <a:ext cx="4257675" cy="361950"/>
          </a:xfrm>
          <a:prstGeom prst="rect">
            <a:avLst/>
          </a:prstGeom>
        </p:spPr>
      </p:pic>
    </p:spTree>
    <p:extLst>
      <p:ext uri="{BB962C8B-B14F-4D97-AF65-F5344CB8AC3E}">
        <p14:creationId xmlns:p14="http://schemas.microsoft.com/office/powerpoint/2010/main" val="301758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0955CC5-FFAC-4BEB-AB4D-7B4ED9ACA6E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Gauss Newton</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D0FB0907-BCB5-44AB-B449-6693284B1463}"/>
              </a:ext>
            </a:extLst>
          </p:cNvPr>
          <p:cNvPicPr>
            <a:picLocks noChangeAspect="1"/>
          </p:cNvPicPr>
          <p:nvPr/>
        </p:nvPicPr>
        <p:blipFill>
          <a:blip r:embed="rId3"/>
          <a:stretch>
            <a:fillRect/>
          </a:stretch>
        </p:blipFill>
        <p:spPr>
          <a:xfrm>
            <a:off x="585827" y="3963737"/>
            <a:ext cx="1495425" cy="438150"/>
          </a:xfrm>
          <a:prstGeom prst="rect">
            <a:avLst/>
          </a:prstGeom>
        </p:spPr>
      </p:pic>
      <p:pic>
        <p:nvPicPr>
          <p:cNvPr id="17" name="图片 16">
            <a:extLst>
              <a:ext uri="{FF2B5EF4-FFF2-40B4-BE49-F238E27FC236}">
                <a16:creationId xmlns:a16="http://schemas.microsoft.com/office/drawing/2014/main" id="{F658F9E9-8AAB-4B81-AE23-D0BCE2886F9E}"/>
              </a:ext>
            </a:extLst>
          </p:cNvPr>
          <p:cNvPicPr>
            <a:picLocks noChangeAspect="1"/>
          </p:cNvPicPr>
          <p:nvPr/>
        </p:nvPicPr>
        <p:blipFill>
          <a:blip r:embed="rId4"/>
          <a:stretch>
            <a:fillRect/>
          </a:stretch>
        </p:blipFill>
        <p:spPr>
          <a:xfrm>
            <a:off x="452124" y="2271596"/>
            <a:ext cx="5400675" cy="1438275"/>
          </a:xfrm>
          <a:prstGeom prst="rect">
            <a:avLst/>
          </a:prstGeom>
        </p:spPr>
      </p:pic>
      <p:pic>
        <p:nvPicPr>
          <p:cNvPr id="18" name="图片 17">
            <a:extLst>
              <a:ext uri="{FF2B5EF4-FFF2-40B4-BE49-F238E27FC236}">
                <a16:creationId xmlns:a16="http://schemas.microsoft.com/office/drawing/2014/main" id="{A6CAFF00-6C73-4BF0-A296-61893AB92B68}"/>
              </a:ext>
            </a:extLst>
          </p:cNvPr>
          <p:cNvPicPr>
            <a:picLocks noChangeAspect="1"/>
          </p:cNvPicPr>
          <p:nvPr/>
        </p:nvPicPr>
        <p:blipFill>
          <a:blip r:embed="rId5"/>
          <a:stretch>
            <a:fillRect/>
          </a:stretch>
        </p:blipFill>
        <p:spPr>
          <a:xfrm>
            <a:off x="2081252" y="3877892"/>
            <a:ext cx="3000375" cy="457200"/>
          </a:xfrm>
          <a:prstGeom prst="rect">
            <a:avLst/>
          </a:prstGeom>
        </p:spPr>
      </p:pic>
      <p:pic>
        <p:nvPicPr>
          <p:cNvPr id="19" name="图片 18">
            <a:extLst>
              <a:ext uri="{FF2B5EF4-FFF2-40B4-BE49-F238E27FC236}">
                <a16:creationId xmlns:a16="http://schemas.microsoft.com/office/drawing/2014/main" id="{1FEF0203-0C48-4E0F-B8D4-67D903BE9F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9758" y="2596836"/>
            <a:ext cx="5455917" cy="3396305"/>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B9DFB40-C40F-4269-BA12-7DE4799D7500}"/>
                  </a:ext>
                </a:extLst>
              </p:cNvPr>
              <p:cNvSpPr txBox="1"/>
              <p:nvPr/>
            </p:nvSpPr>
            <p:spPr>
              <a:xfrm>
                <a:off x="6394903" y="5346761"/>
                <a:ext cx="142214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0" name="文本框 19">
                <a:extLst>
                  <a:ext uri="{FF2B5EF4-FFF2-40B4-BE49-F238E27FC236}">
                    <a16:creationId xmlns:a16="http://schemas.microsoft.com/office/drawing/2014/main" id="{BB9DFB40-C40F-4269-BA12-7DE4799D7500}"/>
                  </a:ext>
                </a:extLst>
              </p:cNvPr>
              <p:cNvSpPr txBox="1">
                <a:spLocks noRot="1" noChangeAspect="1" noMove="1" noResize="1" noEditPoints="1" noAdjustHandles="1" noChangeArrowheads="1" noChangeShapeType="1" noTextEdit="1"/>
              </p:cNvSpPr>
              <p:nvPr/>
            </p:nvSpPr>
            <p:spPr>
              <a:xfrm>
                <a:off x="6394903" y="5346761"/>
                <a:ext cx="1422145"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FF7F4DE-8029-4737-8799-BA9E3DC2C9E9}"/>
                  </a:ext>
                </a:extLst>
              </p:cNvPr>
              <p:cNvSpPr txBox="1"/>
              <p:nvPr/>
            </p:nvSpPr>
            <p:spPr>
              <a:xfrm>
                <a:off x="8778213" y="5346760"/>
                <a:ext cx="4428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21" name="文本框 20">
                <a:extLst>
                  <a:ext uri="{FF2B5EF4-FFF2-40B4-BE49-F238E27FC236}">
                    <a16:creationId xmlns:a16="http://schemas.microsoft.com/office/drawing/2014/main" id="{CFF7F4DE-8029-4737-8799-BA9E3DC2C9E9}"/>
                  </a:ext>
                </a:extLst>
              </p:cNvPr>
              <p:cNvSpPr txBox="1">
                <a:spLocks noRot="1" noChangeAspect="1" noMove="1" noResize="1" noEditPoints="1" noAdjustHandles="1" noChangeArrowheads="1" noChangeShapeType="1" noTextEdit="1"/>
              </p:cNvSpPr>
              <p:nvPr/>
            </p:nvSpPr>
            <p:spPr>
              <a:xfrm>
                <a:off x="8778213" y="5346760"/>
                <a:ext cx="442868" cy="461665"/>
              </a:xfrm>
              <a:prstGeom prst="rect">
                <a:avLst/>
              </a:prstGeom>
              <a:blipFill>
                <a:blip r:embed="rId8"/>
                <a:stretch>
                  <a:fillRect r="-12329" b="-1316"/>
                </a:stretch>
              </a:blipFill>
            </p:spPr>
            <p:txBody>
              <a:bodyPr/>
              <a:lstStyle/>
              <a:p>
                <a:r>
                  <a:rPr lang="en-US">
                    <a:noFill/>
                  </a:rPr>
                  <a:t> </a:t>
                </a:r>
              </a:p>
            </p:txBody>
          </p:sp>
        </mc:Fallback>
      </mc:AlternateContent>
      <p:cxnSp>
        <p:nvCxnSpPr>
          <p:cNvPr id="23" name="直接连接符 22">
            <a:extLst>
              <a:ext uri="{FF2B5EF4-FFF2-40B4-BE49-F238E27FC236}">
                <a16:creationId xmlns:a16="http://schemas.microsoft.com/office/drawing/2014/main" id="{C1B0EC14-7EC2-426D-9476-CF324A17B993}"/>
              </a:ext>
            </a:extLst>
          </p:cNvPr>
          <p:cNvCxnSpPr>
            <a:cxnSpLocks/>
          </p:cNvCxnSpPr>
          <p:nvPr/>
        </p:nvCxnSpPr>
        <p:spPr>
          <a:xfrm flipH="1">
            <a:off x="10910633" y="2722290"/>
            <a:ext cx="346713" cy="1413419"/>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6477BCB-0CD4-4340-8AAA-5023E3CB8DA8}"/>
              </a:ext>
            </a:extLst>
          </p:cNvPr>
          <p:cNvCxnSpPr>
            <a:cxnSpLocks/>
          </p:cNvCxnSpPr>
          <p:nvPr/>
        </p:nvCxnSpPr>
        <p:spPr>
          <a:xfrm>
            <a:off x="7481818" y="4340945"/>
            <a:ext cx="1073324" cy="902516"/>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16C8F3C-DABF-4572-9A8A-10F4A2DF097F}"/>
              </a:ext>
            </a:extLst>
          </p:cNvPr>
          <p:cNvCxnSpPr>
            <a:cxnSpLocks/>
          </p:cNvCxnSpPr>
          <p:nvPr/>
        </p:nvCxnSpPr>
        <p:spPr>
          <a:xfrm>
            <a:off x="8523921" y="4963581"/>
            <a:ext cx="2628307" cy="28334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4C80C3B-D188-4BC3-A464-9F5CB47EF59D}"/>
              </a:ext>
            </a:extLst>
          </p:cNvPr>
          <p:cNvCxnSpPr>
            <a:cxnSpLocks/>
          </p:cNvCxnSpPr>
          <p:nvPr/>
        </p:nvCxnSpPr>
        <p:spPr>
          <a:xfrm>
            <a:off x="7948671" y="4802809"/>
            <a:ext cx="1886445" cy="466861"/>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DD4C153-051E-4877-8558-85867DF18AF1}"/>
              </a:ext>
            </a:extLst>
          </p:cNvPr>
          <p:cNvCxnSpPr>
            <a:cxnSpLocks/>
          </p:cNvCxnSpPr>
          <p:nvPr/>
        </p:nvCxnSpPr>
        <p:spPr>
          <a:xfrm flipV="1">
            <a:off x="8806499" y="4622477"/>
            <a:ext cx="1501842" cy="647193"/>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7D21302-7140-4E0F-9B51-CC79F06515BA}"/>
              </a:ext>
            </a:extLst>
          </p:cNvPr>
          <p:cNvCxnSpPr>
            <a:cxnSpLocks/>
          </p:cNvCxnSpPr>
          <p:nvPr/>
        </p:nvCxnSpPr>
        <p:spPr>
          <a:xfrm>
            <a:off x="6905698" y="3144845"/>
            <a:ext cx="802527" cy="2098616"/>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1D718907-5F26-4E50-8754-D6E286833CAE}"/>
                  </a:ext>
                </a:extLst>
              </p:cNvPr>
              <p:cNvSpPr txBox="1"/>
              <p:nvPr/>
            </p:nvSpPr>
            <p:spPr>
              <a:xfrm>
                <a:off x="7329317" y="5346761"/>
                <a:ext cx="80252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0" name="文本框 29">
                <a:extLst>
                  <a:ext uri="{FF2B5EF4-FFF2-40B4-BE49-F238E27FC236}">
                    <a16:creationId xmlns:a16="http://schemas.microsoft.com/office/drawing/2014/main" id="{1D718907-5F26-4E50-8754-D6E286833CAE}"/>
                  </a:ext>
                </a:extLst>
              </p:cNvPr>
              <p:cNvSpPr txBox="1">
                <a:spLocks noRot="1" noChangeAspect="1" noMove="1" noResize="1" noEditPoints="1" noAdjustHandles="1" noChangeArrowheads="1" noChangeShapeType="1" noTextEdit="1"/>
              </p:cNvSpPr>
              <p:nvPr/>
            </p:nvSpPr>
            <p:spPr>
              <a:xfrm>
                <a:off x="7329317" y="5346761"/>
                <a:ext cx="802528"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D086100-821D-4285-A8DB-9BD3059B599F}"/>
                  </a:ext>
                </a:extLst>
              </p:cNvPr>
              <p:cNvSpPr txBox="1"/>
              <p:nvPr/>
            </p:nvSpPr>
            <p:spPr>
              <a:xfrm>
                <a:off x="8131845" y="5322713"/>
                <a:ext cx="6463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2" name="文本框 41">
                <a:extLst>
                  <a:ext uri="{FF2B5EF4-FFF2-40B4-BE49-F238E27FC236}">
                    <a16:creationId xmlns:a16="http://schemas.microsoft.com/office/drawing/2014/main" id="{8D086100-821D-4285-A8DB-9BD3059B599F}"/>
                  </a:ext>
                </a:extLst>
              </p:cNvPr>
              <p:cNvSpPr txBox="1">
                <a:spLocks noRot="1" noChangeAspect="1" noMove="1" noResize="1" noEditPoints="1" noAdjustHandles="1" noChangeArrowheads="1" noChangeShapeType="1" noTextEdit="1"/>
              </p:cNvSpPr>
              <p:nvPr/>
            </p:nvSpPr>
            <p:spPr>
              <a:xfrm>
                <a:off x="8131845" y="5322713"/>
                <a:ext cx="646368" cy="461665"/>
              </a:xfrm>
              <a:prstGeom prst="rect">
                <a:avLst/>
              </a:prstGeom>
              <a:blipFill>
                <a:blip r:embed="rId10"/>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3070D48C-06D9-4B93-A267-0F2A1FFCF6CC}"/>
                  </a:ext>
                </a:extLst>
              </p:cNvPr>
              <p:cNvSpPr txBox="1"/>
              <p:nvPr/>
            </p:nvSpPr>
            <p:spPr>
              <a:xfrm>
                <a:off x="9601163" y="5280211"/>
                <a:ext cx="6463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44" name="文本框 43">
                <a:extLst>
                  <a:ext uri="{FF2B5EF4-FFF2-40B4-BE49-F238E27FC236}">
                    <a16:creationId xmlns:a16="http://schemas.microsoft.com/office/drawing/2014/main" id="{3070D48C-06D9-4B93-A267-0F2A1FFCF6CC}"/>
                  </a:ext>
                </a:extLst>
              </p:cNvPr>
              <p:cNvSpPr txBox="1">
                <a:spLocks noRot="1" noChangeAspect="1" noMove="1" noResize="1" noEditPoints="1" noAdjustHandles="1" noChangeArrowheads="1" noChangeShapeType="1" noTextEdit="1"/>
              </p:cNvSpPr>
              <p:nvPr/>
            </p:nvSpPr>
            <p:spPr>
              <a:xfrm>
                <a:off x="9601163" y="5280211"/>
                <a:ext cx="646368" cy="461665"/>
              </a:xfrm>
              <a:prstGeom prst="rect">
                <a:avLst/>
              </a:prstGeom>
              <a:blipFill>
                <a:blip r:embed="rId11"/>
                <a:stretch>
                  <a:fillRect b="-2632"/>
                </a:stretch>
              </a:blipFill>
            </p:spPr>
            <p:txBody>
              <a:bodyPr/>
              <a:lstStyle/>
              <a:p>
                <a:r>
                  <a:rPr lang="en-US">
                    <a:noFill/>
                  </a:rPr>
                  <a:t> </a:t>
                </a:r>
              </a:p>
            </p:txBody>
          </p:sp>
        </mc:Fallback>
      </mc:AlternateContent>
      <p:sp>
        <p:nvSpPr>
          <p:cNvPr id="51" name="椭圆 50">
            <a:extLst>
              <a:ext uri="{FF2B5EF4-FFF2-40B4-BE49-F238E27FC236}">
                <a16:creationId xmlns:a16="http://schemas.microsoft.com/office/drawing/2014/main" id="{CFEC48B7-0CF9-462E-B3BC-49B008434B81}"/>
              </a:ext>
            </a:extLst>
          </p:cNvPr>
          <p:cNvSpPr/>
          <p:nvPr/>
        </p:nvSpPr>
        <p:spPr>
          <a:xfrm>
            <a:off x="9782682" y="4719128"/>
            <a:ext cx="167362" cy="16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B7D21FA2-D23E-4A46-83E3-484EF1571439}"/>
                  </a:ext>
                </a:extLst>
              </p:cNvPr>
              <p:cNvSpPr txBox="1"/>
              <p:nvPr/>
            </p:nvSpPr>
            <p:spPr>
              <a:xfrm>
                <a:off x="8566052" y="5319253"/>
                <a:ext cx="6463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63" name="文本框 62">
                <a:extLst>
                  <a:ext uri="{FF2B5EF4-FFF2-40B4-BE49-F238E27FC236}">
                    <a16:creationId xmlns:a16="http://schemas.microsoft.com/office/drawing/2014/main" id="{B7D21FA2-D23E-4A46-83E3-484EF1571439}"/>
                  </a:ext>
                </a:extLst>
              </p:cNvPr>
              <p:cNvSpPr txBox="1">
                <a:spLocks noRot="1" noChangeAspect="1" noMove="1" noResize="1" noEditPoints="1" noAdjustHandles="1" noChangeArrowheads="1" noChangeShapeType="1" noTextEdit="1"/>
              </p:cNvSpPr>
              <p:nvPr/>
            </p:nvSpPr>
            <p:spPr>
              <a:xfrm>
                <a:off x="8566052" y="5319253"/>
                <a:ext cx="646368" cy="461665"/>
              </a:xfrm>
              <a:prstGeom prst="rect">
                <a:avLst/>
              </a:prstGeom>
              <a:blipFill>
                <a:blip r:embed="rId12"/>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3B063BA-131B-48D1-8E92-0683DD8434CE}"/>
                  </a:ext>
                </a:extLst>
              </p:cNvPr>
              <p:cNvSpPr txBox="1"/>
              <p:nvPr/>
            </p:nvSpPr>
            <p:spPr>
              <a:xfrm>
                <a:off x="11010776" y="5352082"/>
                <a:ext cx="6463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𝟓</m:t>
                          </m:r>
                        </m:sub>
                      </m:sSub>
                    </m:oMath>
                  </m:oMathPara>
                </a14:m>
                <a:endParaRPr lang="en-US" sz="2400" b="1" dirty="0"/>
              </a:p>
            </p:txBody>
          </p:sp>
        </mc:Choice>
        <mc:Fallback xmlns="">
          <p:sp>
            <p:nvSpPr>
              <p:cNvPr id="64" name="文本框 63">
                <a:extLst>
                  <a:ext uri="{FF2B5EF4-FFF2-40B4-BE49-F238E27FC236}">
                    <a16:creationId xmlns:a16="http://schemas.microsoft.com/office/drawing/2014/main" id="{63B063BA-131B-48D1-8E92-0683DD8434CE}"/>
                  </a:ext>
                </a:extLst>
              </p:cNvPr>
              <p:cNvSpPr txBox="1">
                <a:spLocks noRot="1" noChangeAspect="1" noMove="1" noResize="1" noEditPoints="1" noAdjustHandles="1" noChangeArrowheads="1" noChangeShapeType="1" noTextEdit="1"/>
              </p:cNvSpPr>
              <p:nvPr/>
            </p:nvSpPr>
            <p:spPr>
              <a:xfrm>
                <a:off x="11010776" y="5352082"/>
                <a:ext cx="646368" cy="461665"/>
              </a:xfrm>
              <a:prstGeom prst="rect">
                <a:avLst/>
              </a:prstGeom>
              <a:blipFill>
                <a:blip r:embed="rId13"/>
                <a:stretch>
                  <a:fillRect b="-2632"/>
                </a:stretch>
              </a:blipFill>
            </p:spPr>
            <p:txBody>
              <a:bodyPr/>
              <a:lstStyle/>
              <a:p>
                <a:r>
                  <a:rPr lang="en-US">
                    <a:noFill/>
                  </a:rPr>
                  <a:t> </a:t>
                </a:r>
              </a:p>
            </p:txBody>
          </p:sp>
        </mc:Fallback>
      </mc:AlternateContent>
      <p:sp>
        <p:nvSpPr>
          <p:cNvPr id="65" name="椭圆 64">
            <a:extLst>
              <a:ext uri="{FF2B5EF4-FFF2-40B4-BE49-F238E27FC236}">
                <a16:creationId xmlns:a16="http://schemas.microsoft.com/office/drawing/2014/main" id="{23007972-079F-481B-93E5-6A17302B17E3}"/>
              </a:ext>
            </a:extLst>
          </p:cNvPr>
          <p:cNvSpPr/>
          <p:nvPr/>
        </p:nvSpPr>
        <p:spPr>
          <a:xfrm>
            <a:off x="11056568" y="3144845"/>
            <a:ext cx="167362" cy="16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图片 70">
            <a:extLst>
              <a:ext uri="{FF2B5EF4-FFF2-40B4-BE49-F238E27FC236}">
                <a16:creationId xmlns:a16="http://schemas.microsoft.com/office/drawing/2014/main" id="{BA72FB7F-08BD-4DDE-A456-F1A8FC2D7CC3}"/>
              </a:ext>
            </a:extLst>
          </p:cNvPr>
          <p:cNvPicPr>
            <a:picLocks noChangeAspect="1"/>
          </p:cNvPicPr>
          <p:nvPr/>
        </p:nvPicPr>
        <p:blipFill>
          <a:blip r:embed="rId14"/>
          <a:stretch>
            <a:fillRect/>
          </a:stretch>
        </p:blipFill>
        <p:spPr>
          <a:xfrm>
            <a:off x="1664940" y="4449231"/>
            <a:ext cx="2038350" cy="514350"/>
          </a:xfrm>
          <a:prstGeom prst="rect">
            <a:avLst/>
          </a:prstGeom>
        </p:spPr>
      </p:pic>
      <p:pic>
        <p:nvPicPr>
          <p:cNvPr id="72" name="图片 71">
            <a:extLst>
              <a:ext uri="{FF2B5EF4-FFF2-40B4-BE49-F238E27FC236}">
                <a16:creationId xmlns:a16="http://schemas.microsoft.com/office/drawing/2014/main" id="{058D6088-E099-4AD3-BF5B-CBE2890F1361}"/>
              </a:ext>
            </a:extLst>
          </p:cNvPr>
          <p:cNvPicPr>
            <a:picLocks noChangeAspect="1"/>
          </p:cNvPicPr>
          <p:nvPr/>
        </p:nvPicPr>
        <p:blipFill>
          <a:blip r:embed="rId15"/>
          <a:stretch>
            <a:fillRect/>
          </a:stretch>
        </p:blipFill>
        <p:spPr>
          <a:xfrm>
            <a:off x="1649844" y="5118628"/>
            <a:ext cx="2238375" cy="523875"/>
          </a:xfrm>
          <a:prstGeom prst="rect">
            <a:avLst/>
          </a:prstGeom>
        </p:spPr>
      </p:pic>
      <p:cxnSp>
        <p:nvCxnSpPr>
          <p:cNvPr id="4" name="直接箭头连接符 3">
            <a:extLst>
              <a:ext uri="{FF2B5EF4-FFF2-40B4-BE49-F238E27FC236}">
                <a16:creationId xmlns:a16="http://schemas.microsoft.com/office/drawing/2014/main" id="{F4F8D37F-0AEB-4BAE-809D-9159238C5578}"/>
              </a:ext>
            </a:extLst>
          </p:cNvPr>
          <p:cNvCxnSpPr>
            <a:cxnSpLocks/>
          </p:cNvCxnSpPr>
          <p:nvPr/>
        </p:nvCxnSpPr>
        <p:spPr>
          <a:xfrm>
            <a:off x="7076049" y="5201257"/>
            <a:ext cx="6321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32FDFAC-4A10-4C7E-821B-82F2F41E42B4}"/>
              </a:ext>
            </a:extLst>
          </p:cNvPr>
          <p:cNvCxnSpPr>
            <a:cxnSpLocks/>
          </p:cNvCxnSpPr>
          <p:nvPr/>
        </p:nvCxnSpPr>
        <p:spPr>
          <a:xfrm>
            <a:off x="7750429" y="4622477"/>
            <a:ext cx="0" cy="656461"/>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pic>
        <p:nvPicPr>
          <p:cNvPr id="14" name="图片 13">
            <a:extLst>
              <a:ext uri="{FF2B5EF4-FFF2-40B4-BE49-F238E27FC236}">
                <a16:creationId xmlns:a16="http://schemas.microsoft.com/office/drawing/2014/main" id="{728F1C8B-A96B-4008-85F9-6F4B48152980}"/>
              </a:ext>
            </a:extLst>
          </p:cNvPr>
          <p:cNvPicPr>
            <a:picLocks noChangeAspect="1"/>
          </p:cNvPicPr>
          <p:nvPr/>
        </p:nvPicPr>
        <p:blipFill>
          <a:blip r:embed="rId16"/>
          <a:stretch>
            <a:fillRect/>
          </a:stretch>
        </p:blipFill>
        <p:spPr>
          <a:xfrm>
            <a:off x="7239737" y="4894831"/>
            <a:ext cx="304800" cy="276225"/>
          </a:xfrm>
          <a:prstGeom prst="rect">
            <a:avLst/>
          </a:prstGeom>
        </p:spPr>
      </p:pic>
      <p:cxnSp>
        <p:nvCxnSpPr>
          <p:cNvPr id="37" name="直接连接符 36">
            <a:extLst>
              <a:ext uri="{FF2B5EF4-FFF2-40B4-BE49-F238E27FC236}">
                <a16:creationId xmlns:a16="http://schemas.microsoft.com/office/drawing/2014/main" id="{DD2F976E-984C-4264-8D28-9C5AD6E92BB2}"/>
              </a:ext>
            </a:extLst>
          </p:cNvPr>
          <p:cNvCxnSpPr>
            <a:cxnSpLocks/>
          </p:cNvCxnSpPr>
          <p:nvPr/>
        </p:nvCxnSpPr>
        <p:spPr>
          <a:xfrm>
            <a:off x="8566052" y="4946073"/>
            <a:ext cx="0" cy="356341"/>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cxnSp>
        <p:nvCxnSpPr>
          <p:cNvPr id="40" name="直接连接符 39">
            <a:extLst>
              <a:ext uri="{FF2B5EF4-FFF2-40B4-BE49-F238E27FC236}">
                <a16:creationId xmlns:a16="http://schemas.microsoft.com/office/drawing/2014/main" id="{4CFE9D97-C7EC-4563-BD42-5AA3C427B6B2}"/>
              </a:ext>
            </a:extLst>
          </p:cNvPr>
          <p:cNvCxnSpPr>
            <a:cxnSpLocks/>
            <a:stCxn id="51" idx="0"/>
          </p:cNvCxnSpPr>
          <p:nvPr/>
        </p:nvCxnSpPr>
        <p:spPr>
          <a:xfrm>
            <a:off x="9866363" y="4719128"/>
            <a:ext cx="10593" cy="524333"/>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cxnSp>
        <p:nvCxnSpPr>
          <p:cNvPr id="46" name="直接连接符 45">
            <a:extLst>
              <a:ext uri="{FF2B5EF4-FFF2-40B4-BE49-F238E27FC236}">
                <a16:creationId xmlns:a16="http://schemas.microsoft.com/office/drawing/2014/main" id="{2A92D812-961D-4438-ABBE-0A048FE927A8}"/>
              </a:ext>
            </a:extLst>
          </p:cNvPr>
          <p:cNvCxnSpPr>
            <a:cxnSpLocks/>
          </p:cNvCxnSpPr>
          <p:nvPr/>
        </p:nvCxnSpPr>
        <p:spPr>
          <a:xfrm>
            <a:off x="8834828" y="4963581"/>
            <a:ext cx="0" cy="318910"/>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cxnSp>
        <p:nvCxnSpPr>
          <p:cNvPr id="48" name="直接连接符 47">
            <a:extLst>
              <a:ext uri="{FF2B5EF4-FFF2-40B4-BE49-F238E27FC236}">
                <a16:creationId xmlns:a16="http://schemas.microsoft.com/office/drawing/2014/main" id="{D7B2A879-0FAA-41A4-87B4-2275BEBE958C}"/>
              </a:ext>
            </a:extLst>
          </p:cNvPr>
          <p:cNvCxnSpPr>
            <a:cxnSpLocks/>
          </p:cNvCxnSpPr>
          <p:nvPr/>
        </p:nvCxnSpPr>
        <p:spPr>
          <a:xfrm>
            <a:off x="11152228" y="3217832"/>
            <a:ext cx="18789" cy="2050412"/>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289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8"/>
                                        </p:tgtEl>
                                      </p:cBhvr>
                                    </p:animEffect>
                                    <p:set>
                                      <p:cBhvr>
                                        <p:cTn id="53" dur="1" fill="hold">
                                          <p:stCondLst>
                                            <p:cond delay="499"/>
                                          </p:stCondLst>
                                        </p:cTn>
                                        <p:tgtEl>
                                          <p:spTgt spid="2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par>
                                <p:cTn id="81" presetID="10"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26"/>
                                        </p:tgtEl>
                                      </p:cBhvr>
                                    </p:animEffect>
                                    <p:set>
                                      <p:cBhvr>
                                        <p:cTn id="88" dur="1" fill="hold">
                                          <p:stCondLst>
                                            <p:cond delay="499"/>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fade">
                                      <p:cBhvr>
                                        <p:cTn id="99" dur="500"/>
                                        <p:tgtEl>
                                          <p:spTgt spid="6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27"/>
                                        </p:tgtEl>
                                      </p:cBhvr>
                                    </p:animEffect>
                                    <p:set>
                                      <p:cBhvr>
                                        <p:cTn id="104" dur="1" fill="hold">
                                          <p:stCondLst>
                                            <p:cond delay="499"/>
                                          </p:stCondLst>
                                        </p:cTn>
                                        <p:tgtEl>
                                          <p:spTgt spid="27"/>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par>
                                <p:cTn id="113" presetID="10" presetClass="entr" presetSubtype="0" fill="hold" nodeType="with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nodeType="with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2" grpId="0" animBg="1"/>
      <p:bldP spid="44" grpId="0"/>
      <p:bldP spid="51" grpId="0" animBg="1"/>
      <p:bldP spid="63" grpId="0" animBg="1"/>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0955CC5-FFAC-4BEB-AB4D-7B4ED9ACA6E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Levenberg-Marquardt</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EBA5D374-BD14-4C66-8C5D-33820EDF3012}"/>
              </a:ext>
            </a:extLst>
          </p:cNvPr>
          <p:cNvPicPr>
            <a:picLocks noChangeAspect="1"/>
          </p:cNvPicPr>
          <p:nvPr/>
        </p:nvPicPr>
        <p:blipFill>
          <a:blip r:embed="rId3"/>
          <a:stretch>
            <a:fillRect/>
          </a:stretch>
        </p:blipFill>
        <p:spPr>
          <a:xfrm>
            <a:off x="504987" y="3390093"/>
            <a:ext cx="2762250" cy="561975"/>
          </a:xfrm>
          <a:prstGeom prst="rect">
            <a:avLst/>
          </a:prstGeom>
        </p:spPr>
      </p:pic>
      <p:pic>
        <p:nvPicPr>
          <p:cNvPr id="5" name="图片 4">
            <a:extLst>
              <a:ext uri="{FF2B5EF4-FFF2-40B4-BE49-F238E27FC236}">
                <a16:creationId xmlns:a16="http://schemas.microsoft.com/office/drawing/2014/main" id="{B2226762-D436-400E-8668-8B613760ECA8}"/>
              </a:ext>
            </a:extLst>
          </p:cNvPr>
          <p:cNvPicPr>
            <a:picLocks noChangeAspect="1"/>
          </p:cNvPicPr>
          <p:nvPr/>
        </p:nvPicPr>
        <p:blipFill>
          <a:blip r:embed="rId4"/>
          <a:stretch>
            <a:fillRect/>
          </a:stretch>
        </p:blipFill>
        <p:spPr>
          <a:xfrm>
            <a:off x="599172" y="2668069"/>
            <a:ext cx="2057400" cy="542925"/>
          </a:xfrm>
          <a:prstGeom prst="rect">
            <a:avLst/>
          </a:prstGeom>
        </p:spPr>
      </p:pic>
      <p:pic>
        <p:nvPicPr>
          <p:cNvPr id="14" name="图片 13">
            <a:extLst>
              <a:ext uri="{FF2B5EF4-FFF2-40B4-BE49-F238E27FC236}">
                <a16:creationId xmlns:a16="http://schemas.microsoft.com/office/drawing/2014/main" id="{065A7D1B-565F-4756-88C9-5D9638F26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758" y="2596836"/>
            <a:ext cx="5455917" cy="339630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705C11-510F-4D6D-A56C-33822B8C3767}"/>
                  </a:ext>
                </a:extLst>
              </p:cNvPr>
              <p:cNvSpPr txBox="1"/>
              <p:nvPr/>
            </p:nvSpPr>
            <p:spPr>
              <a:xfrm>
                <a:off x="6394903" y="5346761"/>
                <a:ext cx="142214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6" name="文本框 15">
                <a:extLst>
                  <a:ext uri="{FF2B5EF4-FFF2-40B4-BE49-F238E27FC236}">
                    <a16:creationId xmlns:a16="http://schemas.microsoft.com/office/drawing/2014/main" id="{2C705C11-510F-4D6D-A56C-33822B8C3767}"/>
                  </a:ext>
                </a:extLst>
              </p:cNvPr>
              <p:cNvSpPr txBox="1">
                <a:spLocks noRot="1" noChangeAspect="1" noMove="1" noResize="1" noEditPoints="1" noAdjustHandles="1" noChangeArrowheads="1" noChangeShapeType="1" noTextEdit="1"/>
              </p:cNvSpPr>
              <p:nvPr/>
            </p:nvSpPr>
            <p:spPr>
              <a:xfrm>
                <a:off x="6394903" y="5346761"/>
                <a:ext cx="1422145"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CB8E259-FC56-4D12-98A0-83C41F3CBB4E}"/>
                  </a:ext>
                </a:extLst>
              </p:cNvPr>
              <p:cNvSpPr txBox="1"/>
              <p:nvPr/>
            </p:nvSpPr>
            <p:spPr>
              <a:xfrm>
                <a:off x="8778213" y="5346760"/>
                <a:ext cx="4428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17" name="文本框 16">
                <a:extLst>
                  <a:ext uri="{FF2B5EF4-FFF2-40B4-BE49-F238E27FC236}">
                    <a16:creationId xmlns:a16="http://schemas.microsoft.com/office/drawing/2014/main" id="{FCB8E259-FC56-4D12-98A0-83C41F3CBB4E}"/>
                  </a:ext>
                </a:extLst>
              </p:cNvPr>
              <p:cNvSpPr txBox="1">
                <a:spLocks noRot="1" noChangeAspect="1" noMove="1" noResize="1" noEditPoints="1" noAdjustHandles="1" noChangeArrowheads="1" noChangeShapeType="1" noTextEdit="1"/>
              </p:cNvSpPr>
              <p:nvPr/>
            </p:nvSpPr>
            <p:spPr>
              <a:xfrm>
                <a:off x="8778213" y="5346760"/>
                <a:ext cx="442868" cy="461665"/>
              </a:xfrm>
              <a:prstGeom prst="rect">
                <a:avLst/>
              </a:prstGeom>
              <a:blipFill>
                <a:blip r:embed="rId7"/>
                <a:stretch>
                  <a:fillRect r="-12329" b="-1316"/>
                </a:stretch>
              </a:blipFill>
            </p:spPr>
            <p:txBody>
              <a:bodyPr/>
              <a:lstStyle/>
              <a:p>
                <a:r>
                  <a:rPr lang="en-US">
                    <a:noFill/>
                  </a:rPr>
                  <a:t> </a:t>
                </a:r>
              </a:p>
            </p:txBody>
          </p:sp>
        </mc:Fallback>
      </mc:AlternateContent>
      <p:cxnSp>
        <p:nvCxnSpPr>
          <p:cNvPr id="19" name="直接连接符 18">
            <a:extLst>
              <a:ext uri="{FF2B5EF4-FFF2-40B4-BE49-F238E27FC236}">
                <a16:creationId xmlns:a16="http://schemas.microsoft.com/office/drawing/2014/main" id="{3C531982-CA8D-4B94-9F9B-07367F91315B}"/>
              </a:ext>
            </a:extLst>
          </p:cNvPr>
          <p:cNvCxnSpPr>
            <a:cxnSpLocks/>
          </p:cNvCxnSpPr>
          <p:nvPr/>
        </p:nvCxnSpPr>
        <p:spPr>
          <a:xfrm>
            <a:off x="7481818" y="4340945"/>
            <a:ext cx="1073324" cy="902516"/>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F73500C8-EFCD-4508-B2B7-84CD016436D5}"/>
              </a:ext>
            </a:extLst>
          </p:cNvPr>
          <p:cNvCxnSpPr>
            <a:cxnSpLocks/>
          </p:cNvCxnSpPr>
          <p:nvPr/>
        </p:nvCxnSpPr>
        <p:spPr>
          <a:xfrm>
            <a:off x="7955043" y="4796219"/>
            <a:ext cx="1880073" cy="473451"/>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E2C6BDB-399B-44AE-8B6E-A74DBDFDBC7F}"/>
              </a:ext>
            </a:extLst>
          </p:cNvPr>
          <p:cNvCxnSpPr>
            <a:cxnSpLocks/>
          </p:cNvCxnSpPr>
          <p:nvPr/>
        </p:nvCxnSpPr>
        <p:spPr>
          <a:xfrm flipV="1">
            <a:off x="8631262" y="4905373"/>
            <a:ext cx="1189186" cy="177342"/>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CC49A24-AC9F-4138-AEE9-955C7A7E48B3}"/>
              </a:ext>
            </a:extLst>
          </p:cNvPr>
          <p:cNvCxnSpPr>
            <a:cxnSpLocks/>
          </p:cNvCxnSpPr>
          <p:nvPr/>
        </p:nvCxnSpPr>
        <p:spPr>
          <a:xfrm>
            <a:off x="6905698" y="3144845"/>
            <a:ext cx="802527" cy="2098616"/>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461A42B-FDCE-4DB2-ADB7-C01D1B2898A1}"/>
                  </a:ext>
                </a:extLst>
              </p:cNvPr>
              <p:cNvSpPr txBox="1"/>
              <p:nvPr/>
            </p:nvSpPr>
            <p:spPr>
              <a:xfrm>
                <a:off x="7329317" y="5346761"/>
                <a:ext cx="80252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4" name="文本框 23">
                <a:extLst>
                  <a:ext uri="{FF2B5EF4-FFF2-40B4-BE49-F238E27FC236}">
                    <a16:creationId xmlns:a16="http://schemas.microsoft.com/office/drawing/2014/main" id="{6461A42B-FDCE-4DB2-ADB7-C01D1B2898A1}"/>
                  </a:ext>
                </a:extLst>
              </p:cNvPr>
              <p:cNvSpPr txBox="1">
                <a:spLocks noRot="1" noChangeAspect="1" noMove="1" noResize="1" noEditPoints="1" noAdjustHandles="1" noChangeArrowheads="1" noChangeShapeType="1" noTextEdit="1"/>
              </p:cNvSpPr>
              <p:nvPr/>
            </p:nvSpPr>
            <p:spPr>
              <a:xfrm>
                <a:off x="7329317" y="5346761"/>
                <a:ext cx="802528" cy="461665"/>
              </a:xfrm>
              <a:prstGeom prst="rect">
                <a:avLst/>
              </a:prstGeom>
              <a:blipFill>
                <a:blip r:embed="rId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881D0B49-5D96-4850-85DE-8E536F98C1AF}"/>
                  </a:ext>
                </a:extLst>
              </p:cNvPr>
              <p:cNvSpPr txBox="1"/>
              <p:nvPr/>
            </p:nvSpPr>
            <p:spPr>
              <a:xfrm>
                <a:off x="8083150" y="5353732"/>
                <a:ext cx="6463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25" name="文本框 24">
                <a:extLst>
                  <a:ext uri="{FF2B5EF4-FFF2-40B4-BE49-F238E27FC236}">
                    <a16:creationId xmlns:a16="http://schemas.microsoft.com/office/drawing/2014/main" id="{881D0B49-5D96-4850-85DE-8E536F98C1AF}"/>
                  </a:ext>
                </a:extLst>
              </p:cNvPr>
              <p:cNvSpPr txBox="1">
                <a:spLocks noRot="1" noChangeAspect="1" noMove="1" noResize="1" noEditPoints="1" noAdjustHandles="1" noChangeArrowheads="1" noChangeShapeType="1" noTextEdit="1"/>
              </p:cNvSpPr>
              <p:nvPr/>
            </p:nvSpPr>
            <p:spPr>
              <a:xfrm>
                <a:off x="8083150" y="5353732"/>
                <a:ext cx="646368"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39FA580-6FB1-42D4-88F5-96579745E5A5}"/>
                  </a:ext>
                </a:extLst>
              </p:cNvPr>
              <p:cNvSpPr txBox="1"/>
              <p:nvPr/>
            </p:nvSpPr>
            <p:spPr>
              <a:xfrm>
                <a:off x="9087139" y="5325073"/>
                <a:ext cx="6463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𝟑</m:t>
                          </m:r>
                        </m:sub>
                      </m:sSub>
                    </m:oMath>
                  </m:oMathPara>
                </a14:m>
                <a:endParaRPr lang="en-US" sz="2400" b="1" dirty="0"/>
              </a:p>
            </p:txBody>
          </p:sp>
        </mc:Choice>
        <mc:Fallback xmlns="">
          <p:sp>
            <p:nvSpPr>
              <p:cNvPr id="26" name="文本框 25">
                <a:extLst>
                  <a:ext uri="{FF2B5EF4-FFF2-40B4-BE49-F238E27FC236}">
                    <a16:creationId xmlns:a16="http://schemas.microsoft.com/office/drawing/2014/main" id="{539FA580-6FB1-42D4-88F5-96579745E5A5}"/>
                  </a:ext>
                </a:extLst>
              </p:cNvPr>
              <p:cNvSpPr txBox="1">
                <a:spLocks noRot="1" noChangeAspect="1" noMove="1" noResize="1" noEditPoints="1" noAdjustHandles="1" noChangeArrowheads="1" noChangeShapeType="1" noTextEdit="1"/>
              </p:cNvSpPr>
              <p:nvPr/>
            </p:nvSpPr>
            <p:spPr>
              <a:xfrm>
                <a:off x="9087139" y="5325073"/>
                <a:ext cx="646368" cy="461665"/>
              </a:xfrm>
              <a:prstGeom prst="rect">
                <a:avLst/>
              </a:prstGeom>
              <a:blipFill>
                <a:blip r:embed="rId10"/>
                <a:stretch>
                  <a:fillRect b="-2667"/>
                </a:stretch>
              </a:blipFill>
            </p:spPr>
            <p:txBody>
              <a:bodyPr/>
              <a:lstStyle/>
              <a:p>
                <a:r>
                  <a:rPr lang="en-US">
                    <a:noFill/>
                  </a:rPr>
                  <a:t> </a:t>
                </a:r>
              </a:p>
            </p:txBody>
          </p:sp>
        </mc:Fallback>
      </mc:AlternateContent>
      <p:sp>
        <p:nvSpPr>
          <p:cNvPr id="27" name="椭圆 26">
            <a:extLst>
              <a:ext uri="{FF2B5EF4-FFF2-40B4-BE49-F238E27FC236}">
                <a16:creationId xmlns:a16="http://schemas.microsoft.com/office/drawing/2014/main" id="{8F1ACA0A-5588-4C3B-B1B0-443210506A1C}"/>
              </a:ext>
            </a:extLst>
          </p:cNvPr>
          <p:cNvSpPr/>
          <p:nvPr/>
        </p:nvSpPr>
        <p:spPr>
          <a:xfrm>
            <a:off x="9219515" y="5179960"/>
            <a:ext cx="167362" cy="16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94626E8D-21DD-4061-9C34-2B0E2CED1BFB}"/>
                  </a:ext>
                </a:extLst>
              </p:cNvPr>
              <p:cNvSpPr txBox="1"/>
              <p:nvPr/>
            </p:nvSpPr>
            <p:spPr>
              <a:xfrm>
                <a:off x="8566052" y="5319253"/>
                <a:ext cx="6463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𝟒</m:t>
                          </m:r>
                        </m:sub>
                      </m:sSub>
                    </m:oMath>
                  </m:oMathPara>
                </a14:m>
                <a:endParaRPr lang="en-US" sz="2400" b="1" dirty="0"/>
              </a:p>
            </p:txBody>
          </p:sp>
        </mc:Choice>
        <mc:Fallback xmlns="">
          <p:sp>
            <p:nvSpPr>
              <p:cNvPr id="28" name="文本框 27">
                <a:extLst>
                  <a:ext uri="{FF2B5EF4-FFF2-40B4-BE49-F238E27FC236}">
                    <a16:creationId xmlns:a16="http://schemas.microsoft.com/office/drawing/2014/main" id="{94626E8D-21DD-4061-9C34-2B0E2CED1BFB}"/>
                  </a:ext>
                </a:extLst>
              </p:cNvPr>
              <p:cNvSpPr txBox="1">
                <a:spLocks noRot="1" noChangeAspect="1" noMove="1" noResize="1" noEditPoints="1" noAdjustHandles="1" noChangeArrowheads="1" noChangeShapeType="1" noTextEdit="1"/>
              </p:cNvSpPr>
              <p:nvPr/>
            </p:nvSpPr>
            <p:spPr>
              <a:xfrm>
                <a:off x="8566052" y="5319253"/>
                <a:ext cx="646368" cy="461665"/>
              </a:xfrm>
              <a:prstGeom prst="rect">
                <a:avLst/>
              </a:prstGeom>
              <a:blipFill>
                <a:blip r:embed="rId11"/>
                <a:stretch>
                  <a:fillRect b="-2667"/>
                </a:stretch>
              </a:blipFill>
            </p:spPr>
            <p:txBody>
              <a:bodyPr/>
              <a:lstStyle/>
              <a:p>
                <a:r>
                  <a:rPr lang="en-US">
                    <a:noFill/>
                  </a:rPr>
                  <a:t> </a:t>
                </a:r>
              </a:p>
            </p:txBody>
          </p:sp>
        </mc:Fallback>
      </mc:AlternateContent>
      <p:sp>
        <p:nvSpPr>
          <p:cNvPr id="30" name="椭圆 29">
            <a:extLst>
              <a:ext uri="{FF2B5EF4-FFF2-40B4-BE49-F238E27FC236}">
                <a16:creationId xmlns:a16="http://schemas.microsoft.com/office/drawing/2014/main" id="{CFB02F72-0AE4-4234-BE88-998E74A341C4}"/>
              </a:ext>
            </a:extLst>
          </p:cNvPr>
          <p:cNvSpPr/>
          <p:nvPr/>
        </p:nvSpPr>
        <p:spPr>
          <a:xfrm>
            <a:off x="9230715" y="4859133"/>
            <a:ext cx="167362" cy="167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BDF0510-05DA-4D32-8124-31BCC04AD245}"/>
                  </a:ext>
                </a:extLst>
              </p:cNvPr>
              <p:cNvSpPr txBox="1"/>
              <p:nvPr/>
            </p:nvSpPr>
            <p:spPr>
              <a:xfrm>
                <a:off x="246747" y="4476457"/>
                <a:ext cx="5704712" cy="1200329"/>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𝐹</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oMath>
                </a14:m>
                <a:r>
                  <a:rPr lang="en-US" sz="2400" dirty="0"/>
                  <a:t>revert and increase </a:t>
                </a:r>
                <a14:m>
                  <m:oMath xmlns:m="http://schemas.openxmlformats.org/officeDocument/2006/math">
                    <m:r>
                      <m:rPr>
                        <m:sty m:val="p"/>
                      </m:rPr>
                      <a:rPr lang="el-GR" sz="2400" i="1" smtClean="0">
                        <a:latin typeface="Cambria Math" panose="02040503050406030204" pitchFamily="18" charset="0"/>
                      </a:rPr>
                      <m:t>λ</m:t>
                    </m:r>
                  </m:oMath>
                </a14:m>
                <a:endParaRPr lang="en-US" sz="2400" dirty="0"/>
              </a:p>
              <a:p>
                <a:r>
                  <a:rPr lang="en-US" sz="2400" dirty="0"/>
                  <a:t>  </a:t>
                </a:r>
              </a:p>
              <a:p>
                <a14:m>
                  <m:oMath xmlns:m="http://schemas.openxmlformats.org/officeDocument/2006/math">
                    <m:r>
                      <a:rPr lang="en-US" sz="2400" i="1">
                        <a:latin typeface="Cambria Math" panose="02040503050406030204" pitchFamily="18" charset="0"/>
                      </a:rPr>
                      <m:t>𝐹</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𝐹</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oMath>
                </a14:m>
                <a:r>
                  <a:rPr lang="en-US" sz="2400" dirty="0"/>
                  <a:t>continue and decrease </a:t>
                </a:r>
                <a14:m>
                  <m:oMath xmlns:m="http://schemas.openxmlformats.org/officeDocument/2006/math">
                    <m:r>
                      <m:rPr>
                        <m:sty m:val="p"/>
                      </m:rPr>
                      <a:rPr lang="el-GR" sz="2400" i="1">
                        <a:latin typeface="Cambria Math" panose="02040503050406030204" pitchFamily="18" charset="0"/>
                      </a:rPr>
                      <m:t>λ</m:t>
                    </m:r>
                  </m:oMath>
                </a14:m>
                <a:r>
                  <a:rPr lang="en-US" sz="2400" dirty="0"/>
                  <a:t>  </a:t>
                </a:r>
              </a:p>
            </p:txBody>
          </p:sp>
        </mc:Choice>
        <mc:Fallback xmlns="">
          <p:sp>
            <p:nvSpPr>
              <p:cNvPr id="33" name="文本框 32">
                <a:extLst>
                  <a:ext uri="{FF2B5EF4-FFF2-40B4-BE49-F238E27FC236}">
                    <a16:creationId xmlns:a16="http://schemas.microsoft.com/office/drawing/2014/main" id="{EBDF0510-05DA-4D32-8124-31BCC04AD245}"/>
                  </a:ext>
                </a:extLst>
              </p:cNvPr>
              <p:cNvSpPr txBox="1">
                <a:spLocks noRot="1" noChangeAspect="1" noMove="1" noResize="1" noEditPoints="1" noAdjustHandles="1" noChangeArrowheads="1" noChangeShapeType="1" noTextEdit="1"/>
              </p:cNvSpPr>
              <p:nvPr/>
            </p:nvSpPr>
            <p:spPr>
              <a:xfrm>
                <a:off x="246747" y="4476457"/>
                <a:ext cx="5704712" cy="1200329"/>
              </a:xfrm>
              <a:prstGeom prst="rect">
                <a:avLst/>
              </a:prstGeom>
              <a:blipFill>
                <a:blip r:embed="rId12"/>
                <a:stretch>
                  <a:fillRect l="-214" t="-4061" b="-10660"/>
                </a:stretch>
              </a:blipFill>
            </p:spPr>
            <p:txBody>
              <a:bodyPr/>
              <a:lstStyle/>
              <a:p>
                <a:r>
                  <a:rPr lang="en-US">
                    <a:noFill/>
                  </a:rPr>
                  <a:t> </a:t>
                </a:r>
              </a:p>
            </p:txBody>
          </p:sp>
        </mc:Fallback>
      </mc:AlternateContent>
      <p:pic>
        <p:nvPicPr>
          <p:cNvPr id="35" name="图片 34">
            <a:extLst>
              <a:ext uri="{FF2B5EF4-FFF2-40B4-BE49-F238E27FC236}">
                <a16:creationId xmlns:a16="http://schemas.microsoft.com/office/drawing/2014/main" id="{29A276D2-0D53-4DD0-9AF7-B82047513259}"/>
              </a:ext>
            </a:extLst>
          </p:cNvPr>
          <p:cNvPicPr>
            <a:picLocks noChangeAspect="1"/>
          </p:cNvPicPr>
          <p:nvPr/>
        </p:nvPicPr>
        <p:blipFill>
          <a:blip r:embed="rId13"/>
          <a:stretch>
            <a:fillRect/>
          </a:stretch>
        </p:blipFill>
        <p:spPr>
          <a:xfrm>
            <a:off x="3267237" y="2596836"/>
            <a:ext cx="2238375" cy="523875"/>
          </a:xfrm>
          <a:prstGeom prst="rect">
            <a:avLst/>
          </a:prstGeom>
        </p:spPr>
      </p:pic>
      <p:cxnSp>
        <p:nvCxnSpPr>
          <p:cNvPr id="29" name="直接连接符 28">
            <a:extLst>
              <a:ext uri="{FF2B5EF4-FFF2-40B4-BE49-F238E27FC236}">
                <a16:creationId xmlns:a16="http://schemas.microsoft.com/office/drawing/2014/main" id="{BAB83282-548B-4A99-B376-1E8378F77C0B}"/>
              </a:ext>
            </a:extLst>
          </p:cNvPr>
          <p:cNvCxnSpPr>
            <a:cxnSpLocks/>
            <a:stCxn id="30" idx="0"/>
          </p:cNvCxnSpPr>
          <p:nvPr/>
        </p:nvCxnSpPr>
        <p:spPr>
          <a:xfrm flipH="1">
            <a:off x="9300762" y="4859133"/>
            <a:ext cx="13634" cy="384328"/>
          </a:xfrm>
          <a:prstGeom prst="line">
            <a:avLst/>
          </a:prstGeom>
          <a:ln w="41275">
            <a:prstDash val="sysDot"/>
          </a:ln>
        </p:spPr>
        <p:style>
          <a:lnRef idx="3">
            <a:schemeClr val="accent1"/>
          </a:lnRef>
          <a:fillRef idx="0">
            <a:schemeClr val="accent1"/>
          </a:fillRef>
          <a:effectRef idx="2">
            <a:schemeClr val="accent1"/>
          </a:effectRef>
          <a:fontRef idx="minor">
            <a:schemeClr val="tx1"/>
          </a:fontRef>
        </p:style>
      </p:cxnSp>
      <p:sp>
        <p:nvSpPr>
          <p:cNvPr id="31" name="乘号 30">
            <a:extLst>
              <a:ext uri="{FF2B5EF4-FFF2-40B4-BE49-F238E27FC236}">
                <a16:creationId xmlns:a16="http://schemas.microsoft.com/office/drawing/2014/main" id="{FF03AB8E-0B1A-48F9-BFAE-9E9CE20D793B}"/>
              </a:ext>
            </a:extLst>
          </p:cNvPr>
          <p:cNvSpPr/>
          <p:nvPr/>
        </p:nvSpPr>
        <p:spPr>
          <a:xfrm>
            <a:off x="-838969" y="2440680"/>
            <a:ext cx="5114971" cy="916133"/>
          </a:xfrm>
          <a:prstGeom prst="mathMultiply">
            <a:avLst>
              <a:gd name="adj1" fmla="val 478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114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ppt_x"/>
                                          </p:val>
                                        </p:tav>
                                        <p:tav tm="100000">
                                          <p:val>
                                            <p:strVal val="#ppt_x"/>
                                          </p:val>
                                        </p:tav>
                                      </p:tavLst>
                                    </p:anim>
                                    <p:anim calcmode="lin" valueType="num">
                                      <p:cBhvr additive="base">
                                        <p:cTn id="49" dur="500" fill="hold"/>
                                        <p:tgtEl>
                                          <p:spTgt spid="21"/>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p:bldP spid="27" grpId="0" animBg="1"/>
      <p:bldP spid="28" grpId="0" animBg="1"/>
      <p:bldP spid="30" grpId="0" animBg="1"/>
      <p:bldP spid="33"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B23DA-17A6-480A-BD42-8FF4EBFAB54E}"/>
              </a:ext>
            </a:extLst>
          </p:cNvPr>
          <p:cNvSpPr>
            <a:spLocks noGrp="1"/>
          </p:cNvSpPr>
          <p:nvPr>
            <p:ph type="title"/>
          </p:nvPr>
        </p:nvSpPr>
        <p:spPr>
          <a:xfrm>
            <a:off x="838200" y="365125"/>
            <a:ext cx="6389914" cy="1325563"/>
          </a:xfrm>
        </p:spPr>
        <p:txBody>
          <a:bodyPr/>
          <a:lstStyle/>
          <a:p>
            <a:r>
              <a:rPr lang="en-US" dirty="0"/>
              <a:t>Minimal Parameterization</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361B13-4941-48D8-9C3C-48613EF8E287}"/>
                  </a:ext>
                </a:extLst>
              </p:cNvPr>
              <p:cNvSpPr>
                <a:spLocks noGrp="1"/>
              </p:cNvSpPr>
              <p:nvPr>
                <p:ph idx="1"/>
              </p:nvPr>
            </p:nvSpPr>
            <p:spPr>
              <a:xfrm>
                <a:off x="838200" y="1825625"/>
                <a:ext cx="9880600" cy="4351338"/>
              </a:xfrm>
            </p:spPr>
            <p:txBody>
              <a:bodyPr/>
              <a:lstStyle/>
              <a:p>
                <a:r>
                  <a:rPr lang="en-US" dirty="0"/>
                  <a:t>Euclidean Space </a:t>
                </a:r>
              </a:p>
              <a:p>
                <a:r>
                  <a:rPr lang="en-US" dirty="0"/>
                  <a:t>Non Euclidean Space parameters</a:t>
                </a:r>
              </a:p>
              <a:p>
                <a:pPr lvl="1"/>
                <a:r>
                  <a:rPr lang="en-US" dirty="0"/>
                  <a:t>unit vector </a:t>
                </a:r>
                <a14:m>
                  <m:oMath xmlns:m="http://schemas.openxmlformats.org/officeDocument/2006/math">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𝒏</m:t>
                        </m:r>
                      </m:e>
                    </m:acc>
                    <m:r>
                      <a:rPr lang="en-US" b="1" i="1" dirty="0" smtClean="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𝒏</m:t>
                        </m:r>
                      </m:e>
                      <m:sub>
                        <m:r>
                          <a:rPr lang="en-US" b="1" i="1" dirty="0" smtClean="0">
                            <a:latin typeface="Cambria Math" panose="02040503050406030204" pitchFamily="18" charset="0"/>
                          </a:rPr>
                          <m:t>𝒙</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𝒏</m:t>
                        </m:r>
                      </m:e>
                      <m:sub>
                        <m:r>
                          <a:rPr lang="en-US" b="1" i="1" dirty="0" smtClean="0">
                            <a:latin typeface="Cambria Math" panose="02040503050406030204" pitchFamily="18" charset="0"/>
                          </a:rPr>
                          <m:t>𝒚</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𝒏</m:t>
                        </m:r>
                      </m:e>
                      <m:sub>
                        <m:r>
                          <a:rPr lang="en-US" b="1" i="1" dirty="0" smtClean="0">
                            <a:latin typeface="Cambria Math" panose="02040503050406030204" pitchFamily="18" charset="0"/>
                          </a:rPr>
                          <m:t>𝒛</m:t>
                        </m:r>
                      </m:sub>
                    </m:sSub>
                    <m:r>
                      <a:rPr lang="en-US" b="1" i="1" dirty="0" smtClean="0">
                        <a:latin typeface="Cambria Math" panose="02040503050406030204" pitchFamily="18" charset="0"/>
                      </a:rPr>
                      <m:t>]</m:t>
                    </m:r>
                  </m:oMath>
                </a14:m>
                <a:r>
                  <a:rPr lang="en-US" dirty="0"/>
                  <a:t>,</a:t>
                </a:r>
                <a:r>
                  <a:rPr lang="en-US" i="1" dirty="0"/>
                  <a:t> </a:t>
                </a:r>
                <a:r>
                  <a:rPr lang="en-US" dirty="0"/>
                  <a:t>DoF (2), span SO(2) </a:t>
                </a:r>
              </a:p>
              <a:p>
                <a:pPr lvl="1"/>
                <a:r>
                  <a:rPr lang="en-US" dirty="0"/>
                  <a:t>quaternion </a:t>
                </a:r>
                <a14:m>
                  <m:oMath xmlns:m="http://schemas.openxmlformats.org/officeDocument/2006/math">
                    <m:acc>
                      <m:accPr>
                        <m:chr m:val="̅"/>
                        <m:ctrlPr>
                          <a:rPr lang="en-US" b="1" i="1" dirty="0">
                            <a:latin typeface="Cambria Math" panose="02040503050406030204" pitchFamily="18" charset="0"/>
                          </a:rPr>
                        </m:ctrlPr>
                      </m:accPr>
                      <m:e>
                        <m:r>
                          <a:rPr lang="en-US" b="1" i="1" dirty="0" smtClean="0">
                            <a:latin typeface="Cambria Math" panose="02040503050406030204" pitchFamily="18" charset="0"/>
                          </a:rPr>
                          <m:t>𝒒</m:t>
                        </m:r>
                      </m:e>
                    </m:acc>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𝒙</m:t>
                        </m:r>
                      </m:sub>
                    </m:sSub>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𝒚</m:t>
                        </m:r>
                      </m:sub>
                    </m:sSub>
                    <m:r>
                      <a:rPr lang="en-US" b="1" i="1" dirty="0">
                        <a:latin typeface="Cambria Math" panose="02040503050406030204" pitchFamily="18" charset="0"/>
                      </a:rPr>
                      <m:t>,</m:t>
                    </m:r>
                    <m:sSub>
                      <m:sSubPr>
                        <m:ctrlPr>
                          <a:rPr lang="en-US" b="1" i="1" dirty="0">
                            <a:latin typeface="Cambria Math" panose="02040503050406030204" pitchFamily="18" charset="0"/>
                          </a:rPr>
                        </m:ctrlPr>
                      </m:sSubPr>
                      <m:e>
                        <m:r>
                          <a:rPr lang="en-US" b="1" i="1" dirty="0" smtClean="0">
                            <a:latin typeface="Cambria Math" panose="02040503050406030204" pitchFamily="18" charset="0"/>
                          </a:rPr>
                          <m:t>𝒒</m:t>
                        </m:r>
                      </m:e>
                      <m:sub>
                        <m:r>
                          <a:rPr lang="en-US" b="1" i="1" dirty="0">
                            <a:latin typeface="Cambria Math" panose="02040503050406030204" pitchFamily="18" charset="0"/>
                          </a:rPr>
                          <m:t>𝒛</m:t>
                        </m:r>
                      </m:sub>
                    </m:sSub>
                    <m:r>
                      <a:rPr lang="en-US" b="1" i="1" dirty="0" smtClean="0">
                        <a:latin typeface="Cambria Math" panose="02040503050406030204" pitchFamily="18" charset="0"/>
                      </a:rPr>
                      <m:t>,</m:t>
                    </m:r>
                    <m:sSub>
                      <m:sSubPr>
                        <m:ctrlPr>
                          <a:rPr lang="en-US" b="1" i="1" dirty="0">
                            <a:latin typeface="Cambria Math" panose="02040503050406030204" pitchFamily="18" charset="0"/>
                          </a:rPr>
                        </m:ctrlPr>
                      </m:sSubPr>
                      <m:e>
                        <m:r>
                          <a:rPr lang="en-US" b="1" i="1" dirty="0">
                            <a:latin typeface="Cambria Math" panose="02040503050406030204" pitchFamily="18" charset="0"/>
                          </a:rPr>
                          <m:t>𝒒</m:t>
                        </m:r>
                      </m:e>
                      <m:sub>
                        <m:r>
                          <a:rPr lang="en-US" b="1" i="1" dirty="0" smtClean="0">
                            <a:latin typeface="Cambria Math" panose="02040503050406030204" pitchFamily="18" charset="0"/>
                          </a:rPr>
                          <m:t>𝒘</m:t>
                        </m:r>
                      </m:sub>
                    </m:sSub>
                    <m:r>
                      <a:rPr lang="en-US" b="1" i="1" dirty="0">
                        <a:latin typeface="Cambria Math" panose="02040503050406030204" pitchFamily="18" charset="0"/>
                      </a:rPr>
                      <m:t>]</m:t>
                    </m:r>
                  </m:oMath>
                </a14:m>
                <a:r>
                  <a:rPr lang="en-US" dirty="0"/>
                  <a:t>,</a:t>
                </a:r>
                <a:r>
                  <a:rPr lang="en-US" i="1" dirty="0"/>
                  <a:t> </a:t>
                </a:r>
                <a:r>
                  <a:rPr lang="en-US" dirty="0"/>
                  <a:t>DoF (3), span SO(3)</a:t>
                </a:r>
              </a:p>
              <a:p>
                <a:pPr lvl="1"/>
                <a:endParaRPr lang="en-US" dirty="0"/>
              </a:p>
              <a:p>
                <a:r>
                  <a:rPr lang="en-US" dirty="0"/>
                  <a:t>Over-parameterization problem</a:t>
                </a:r>
              </a:p>
              <a:p>
                <a:pPr lvl="1"/>
                <a:r>
                  <a:rPr lang="en-US" dirty="0"/>
                  <a:t>Singular </a:t>
                </a:r>
              </a:p>
              <a:p>
                <a:endParaRPr lang="en-US" dirty="0"/>
              </a:p>
            </p:txBody>
          </p:sp>
        </mc:Choice>
        <mc:Fallback xmlns="">
          <p:sp>
            <p:nvSpPr>
              <p:cNvPr id="3" name="内容占位符 2">
                <a:extLst>
                  <a:ext uri="{FF2B5EF4-FFF2-40B4-BE49-F238E27FC236}">
                    <a16:creationId xmlns:a16="http://schemas.microsoft.com/office/drawing/2014/main" id="{E9361B13-4941-48D8-9C3C-48613EF8E287}"/>
                  </a:ext>
                </a:extLst>
              </p:cNvPr>
              <p:cNvSpPr>
                <a:spLocks noGrp="1" noRot="1" noChangeAspect="1" noMove="1" noResize="1" noEditPoints="1" noAdjustHandles="1" noChangeArrowheads="1" noChangeShapeType="1" noTextEdit="1"/>
              </p:cNvSpPr>
              <p:nvPr>
                <p:ph idx="1"/>
              </p:nvPr>
            </p:nvSpPr>
            <p:spPr>
              <a:xfrm>
                <a:off x="838200" y="1825625"/>
                <a:ext cx="9880600" cy="4351338"/>
              </a:xfrm>
              <a:blipFill>
                <a:blip r:embed="rId3"/>
                <a:stretch>
                  <a:fillRect l="-1111" t="-2241"/>
                </a:stretch>
              </a:blipFill>
            </p:spPr>
            <p:txBody>
              <a:bodyPr/>
              <a:lstStyle/>
              <a:p>
                <a:r>
                  <a:rPr lang="en-US">
                    <a:noFill/>
                  </a:rPr>
                  <a:t> </a:t>
                </a:r>
              </a:p>
            </p:txBody>
          </p:sp>
        </mc:Fallback>
      </mc:AlternateContent>
      <p:pic>
        <p:nvPicPr>
          <p:cNvPr id="4" name="图片 3">
            <a:extLst>
              <a:ext uri="{FF2B5EF4-FFF2-40B4-BE49-F238E27FC236}">
                <a16:creationId xmlns:a16="http://schemas.microsoft.com/office/drawing/2014/main" id="{1E52A0E4-D059-44F4-AD59-FDF95B97350F}"/>
              </a:ext>
            </a:extLst>
          </p:cNvPr>
          <p:cNvPicPr>
            <a:picLocks noChangeAspect="1"/>
          </p:cNvPicPr>
          <p:nvPr/>
        </p:nvPicPr>
        <p:blipFill>
          <a:blip r:embed="rId4"/>
          <a:stretch>
            <a:fillRect/>
          </a:stretch>
        </p:blipFill>
        <p:spPr>
          <a:xfrm>
            <a:off x="4806375" y="1690688"/>
            <a:ext cx="3353087" cy="691904"/>
          </a:xfrm>
          <a:prstGeom prst="rect">
            <a:avLst/>
          </a:prstGeom>
        </p:spPr>
      </p:pic>
      <p:pic>
        <p:nvPicPr>
          <p:cNvPr id="5" name="图片 4">
            <a:extLst>
              <a:ext uri="{FF2B5EF4-FFF2-40B4-BE49-F238E27FC236}">
                <a16:creationId xmlns:a16="http://schemas.microsoft.com/office/drawing/2014/main" id="{F4C95A52-76B3-4ABF-8895-7375552540D3}"/>
              </a:ext>
            </a:extLst>
          </p:cNvPr>
          <p:cNvPicPr>
            <a:picLocks noChangeAspect="1"/>
          </p:cNvPicPr>
          <p:nvPr/>
        </p:nvPicPr>
        <p:blipFill>
          <a:blip r:embed="rId5"/>
          <a:stretch>
            <a:fillRect/>
          </a:stretch>
        </p:blipFill>
        <p:spPr>
          <a:xfrm>
            <a:off x="3013982" y="4645980"/>
            <a:ext cx="2038350" cy="514350"/>
          </a:xfrm>
          <a:prstGeom prst="rect">
            <a:avLst/>
          </a:prstGeom>
        </p:spPr>
      </p:pic>
      <p:pic>
        <p:nvPicPr>
          <p:cNvPr id="6" name="图片 5">
            <a:extLst>
              <a:ext uri="{FF2B5EF4-FFF2-40B4-BE49-F238E27FC236}">
                <a16:creationId xmlns:a16="http://schemas.microsoft.com/office/drawing/2014/main" id="{F018B9CE-9782-4DC2-90C8-1E884A11EC26}"/>
              </a:ext>
            </a:extLst>
          </p:cNvPr>
          <p:cNvPicPr>
            <a:picLocks noChangeAspect="1"/>
          </p:cNvPicPr>
          <p:nvPr/>
        </p:nvPicPr>
        <p:blipFill>
          <a:blip r:embed="rId6"/>
          <a:stretch>
            <a:fillRect/>
          </a:stretch>
        </p:blipFill>
        <p:spPr>
          <a:xfrm>
            <a:off x="3013982" y="5202947"/>
            <a:ext cx="2762250" cy="561975"/>
          </a:xfrm>
          <a:prstGeom prst="rect">
            <a:avLst/>
          </a:prstGeom>
        </p:spPr>
      </p:pic>
    </p:spTree>
    <p:extLst>
      <p:ext uri="{BB962C8B-B14F-4D97-AF65-F5344CB8AC3E}">
        <p14:creationId xmlns:p14="http://schemas.microsoft.com/office/powerpoint/2010/main" val="213824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TotalTime>
  <Words>1805</Words>
  <Application>Microsoft Office PowerPoint</Application>
  <PresentationFormat>宽屏</PresentationFormat>
  <Paragraphs>207</Paragraphs>
  <Slides>21</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Arial</vt:lpstr>
      <vt:lpstr>Calibri</vt:lpstr>
      <vt:lpstr>Calibri Light</vt:lpstr>
      <vt:lpstr>Cambria Math</vt:lpstr>
      <vt:lpstr>Wingdings</vt:lpstr>
      <vt:lpstr>Office 主题​​</vt:lpstr>
      <vt:lpstr>PowerPoint 演示文稿</vt:lpstr>
      <vt:lpstr>G2O Introduction</vt:lpstr>
      <vt:lpstr>Graph SLAM in Math</vt:lpstr>
      <vt:lpstr>PowerPoint 演示文稿</vt:lpstr>
      <vt:lpstr>The problem of G2O</vt:lpstr>
      <vt:lpstr>The problem of G2O</vt:lpstr>
      <vt:lpstr>Gauss Newton</vt:lpstr>
      <vt:lpstr>Levenberg-Marquardt</vt:lpstr>
      <vt:lpstr>Minimal Parameterization</vt:lpstr>
      <vt:lpstr>PowerPoint 演示文稿</vt:lpstr>
      <vt:lpstr>Minimal Parameterization</vt:lpstr>
      <vt:lpstr>Minimal Parameterization</vt:lpstr>
      <vt:lpstr>Structure of Linearized System</vt:lpstr>
      <vt:lpstr>G2O Framework</vt:lpstr>
      <vt:lpstr>Application Example:   G2O Based SLAM method for SmartCane Project</vt:lpstr>
      <vt:lpstr>Plane-Aided Graph SLAM</vt:lpstr>
      <vt:lpstr>Line-Aided Graph SLAM </vt:lpstr>
      <vt:lpstr>Task: Swing Smartcane from copy room to room 555</vt:lpstr>
      <vt:lpstr>demo</vt:lpstr>
      <vt:lpstr>Materials </vt:lpstr>
      <vt:lpstr>Bundle Adjustment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fuyin</dc:creator>
  <cp:lastModifiedBy> </cp:lastModifiedBy>
  <cp:revision>44</cp:revision>
  <dcterms:created xsi:type="dcterms:W3CDTF">2019-02-27T20:21:31Z</dcterms:created>
  <dcterms:modified xsi:type="dcterms:W3CDTF">2019-03-05T02:20:49Z</dcterms:modified>
</cp:coreProperties>
</file>